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787" r:id="rId2"/>
  </p:sldMasterIdLst>
  <p:notesMasterIdLst>
    <p:notesMasterId r:id="rId29"/>
  </p:notesMasterIdLst>
  <p:sldIdLst>
    <p:sldId id="268" r:id="rId3"/>
    <p:sldId id="3838" r:id="rId4"/>
    <p:sldId id="3862" r:id="rId5"/>
    <p:sldId id="265" r:id="rId6"/>
    <p:sldId id="3829" r:id="rId7"/>
    <p:sldId id="3837" r:id="rId8"/>
    <p:sldId id="260" r:id="rId9"/>
    <p:sldId id="263" r:id="rId10"/>
    <p:sldId id="298" r:id="rId11"/>
    <p:sldId id="261" r:id="rId12"/>
    <p:sldId id="3824" r:id="rId13"/>
    <p:sldId id="3832" r:id="rId14"/>
    <p:sldId id="3839" r:id="rId15"/>
    <p:sldId id="3830" r:id="rId16"/>
    <p:sldId id="3826" r:id="rId17"/>
    <p:sldId id="3831" r:id="rId18"/>
    <p:sldId id="3833" r:id="rId19"/>
    <p:sldId id="3834" r:id="rId20"/>
    <p:sldId id="266" r:id="rId21"/>
    <p:sldId id="285" r:id="rId22"/>
    <p:sldId id="302" r:id="rId23"/>
    <p:sldId id="295" r:id="rId24"/>
    <p:sldId id="289" r:id="rId25"/>
    <p:sldId id="256" r:id="rId26"/>
    <p:sldId id="3759" r:id="rId27"/>
    <p:sldId id="3886" r:id="rId28"/>
  </p:sldIdLst>
  <p:sldSz cx="12192000" cy="6858000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Standardabschnitt" id="{94E07AAB-38F3-49F8-8C4E-09AF95FC3E4E}">
          <p14:sldIdLst>
            <p14:sldId id="268"/>
            <p14:sldId id="3838"/>
            <p14:sldId id="3862"/>
            <p14:sldId id="265"/>
            <p14:sldId id="3829"/>
            <p14:sldId id="3837"/>
            <p14:sldId id="260"/>
            <p14:sldId id="263"/>
            <p14:sldId id="298"/>
            <p14:sldId id="261"/>
            <p14:sldId id="3824"/>
            <p14:sldId id="3832"/>
            <p14:sldId id="3839"/>
            <p14:sldId id="3830"/>
            <p14:sldId id="3826"/>
            <p14:sldId id="3831"/>
            <p14:sldId id="3833"/>
            <p14:sldId id="3834"/>
            <p14:sldId id="266"/>
            <p14:sldId id="285"/>
            <p14:sldId id="302"/>
            <p14:sldId id="295"/>
            <p14:sldId id="289"/>
            <p14:sldId id="256"/>
            <p14:sldId id="3759"/>
            <p14:sldId id="388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56B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78" autoAdjust="0"/>
    <p:restoredTop sz="94660"/>
  </p:normalViewPr>
  <p:slideViewPr>
    <p:cSldViewPr snapToGrid="0">
      <p:cViewPr varScale="1">
        <p:scale>
          <a:sx n="80" d="100"/>
          <a:sy n="80" d="100"/>
        </p:scale>
        <p:origin x="75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3895B6-4158-4E3A-B3C4-225D69FF0FBA}" type="datetimeFigureOut">
              <a:rPr lang="de-DE" smtClean="0"/>
              <a:t>16.03.2025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CAA655-FB03-4762-8C13-AA0843E8ACF8}" type="slidenum">
              <a:rPr lang="de-DE" smtClean="0"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CAA655-FB03-4762-8C13-AA0843E8ACF8}" type="slidenum">
              <a:rPr lang="de-DE" smtClean="0"/>
              <a:t>24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313972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0CAA655-FB03-4762-8C13-AA0843E8ACF8}" type="slidenum">
              <a:rPr lang="de-DE" smtClean="0"/>
              <a:t>26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2000634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3/16/2025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 typeface="Wingdings" panose="05000000000000000000" pitchFamily="2" charset="2"/>
              <a:buChar char="§"/>
              <a:defRPr/>
            </a:lvl1pPr>
            <a:lvl2pPr marL="685800" indent="-228600">
              <a:buFont typeface="Wingdings" panose="05000000000000000000" pitchFamily="2" charset="2"/>
              <a:buChar char="§"/>
              <a:defRPr/>
            </a:lvl2pPr>
            <a:lvl3pPr>
              <a:buFont typeface="Wingdings" panose="05000000000000000000" pitchFamily="2" charset="2"/>
              <a:buChar char="§"/>
              <a:defRPr/>
            </a:lvl3pPr>
            <a:lvl4pPr marL="1600200" indent="-228600">
              <a:buFont typeface="Wingdings" panose="05000000000000000000" pitchFamily="2" charset="2"/>
              <a:buChar char="§"/>
              <a:defRPr/>
            </a:lvl4pPr>
            <a:lvl5pPr>
              <a:buFont typeface="Wingdings" panose="05000000000000000000" pitchFamily="2" charset="2"/>
              <a:buChar char="§"/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3/16/2025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3/16/2025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2057399"/>
            <a:ext cx="5181600" cy="41195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057399"/>
            <a:ext cx="5181600" cy="41195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3/16/2025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668338"/>
            <a:ext cx="10515600" cy="1084262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828800"/>
            <a:ext cx="5157787" cy="82391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743199"/>
            <a:ext cx="5157787" cy="3446463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828800"/>
            <a:ext cx="5183188" cy="823912"/>
          </a:xfrm>
        </p:spPr>
        <p:txBody>
          <a:bodyPr anchor="b"/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743199"/>
            <a:ext cx="5183188" cy="34464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3/16/2025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3/16/2025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3/16/2025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685800"/>
            <a:ext cx="3932237" cy="1371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685801"/>
            <a:ext cx="6172200" cy="51752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209800"/>
            <a:ext cx="3932237" cy="36591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3/16/2025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685800"/>
            <a:ext cx="3932237" cy="13716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685801"/>
            <a:ext cx="6172200" cy="51752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209800"/>
            <a:ext cx="3932237" cy="36591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3/16/2025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3/16/2025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761999"/>
            <a:ext cx="2628900" cy="54149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1999"/>
            <a:ext cx="7734300" cy="5414963"/>
          </a:xfrm>
        </p:spPr>
        <p:txBody>
          <a:bodyPr vert="eaVert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0F276-1833-4A75-9C1D-A56E2295A68D}" type="datetimeFigureOut">
              <a:rPr lang="en-US" smtClean="0"/>
              <a:t>3/16/2025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93C6C-41E8-4E50-B01A-B08EF91687D4}" type="datetimeFigureOut">
              <a:rPr lang="en-US" smtClean="0"/>
              <a:t>3/16/2025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D8B80-61A2-4992-9F3B-4DC66FB7B0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00060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93C6C-41E8-4E50-B01A-B08EF91687D4}" type="datetimeFigureOut">
              <a:rPr lang="en-US" smtClean="0"/>
              <a:t>3/16/2025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D8B80-61A2-4992-9F3B-4DC66FB7B0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36846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93C6C-41E8-4E50-B01A-B08EF91687D4}" type="datetimeFigureOut">
              <a:rPr lang="en-US" smtClean="0"/>
              <a:t>3/16/2025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D8B80-61A2-4992-9F3B-4DC66FB7B0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11565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93C6C-41E8-4E50-B01A-B08EF91687D4}" type="datetimeFigureOut">
              <a:rPr lang="en-US" smtClean="0"/>
              <a:t>3/16/2025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D8B80-61A2-4992-9F3B-4DC66FB7B0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74160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93C6C-41E8-4E50-B01A-B08EF91687D4}" type="datetimeFigureOut">
              <a:rPr lang="en-US" smtClean="0"/>
              <a:t>3/16/2025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D8B80-61A2-4992-9F3B-4DC66FB7B0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730938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93C6C-41E8-4E50-B01A-B08EF91687D4}" type="datetimeFigureOut">
              <a:rPr lang="en-US" smtClean="0"/>
              <a:t>3/16/2025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D8B80-61A2-4992-9F3B-4DC66FB7B0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5417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93C6C-41E8-4E50-B01A-B08EF91687D4}" type="datetimeFigureOut">
              <a:rPr lang="en-US" smtClean="0"/>
              <a:t>3/16/2025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D8B80-61A2-4992-9F3B-4DC66FB7B0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24879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93C6C-41E8-4E50-B01A-B08EF91687D4}" type="datetimeFigureOut">
              <a:rPr lang="en-US" smtClean="0"/>
              <a:t>3/16/2025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D8B80-61A2-4992-9F3B-4DC66FB7B0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613073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93C6C-41E8-4E50-B01A-B08EF91687D4}" type="datetimeFigureOut">
              <a:rPr lang="en-US" smtClean="0"/>
              <a:t>3/16/2025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D8B80-61A2-4992-9F3B-4DC66FB7B0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41131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93C6C-41E8-4E50-B01A-B08EF91687D4}" type="datetimeFigureOut">
              <a:rPr lang="en-US" smtClean="0"/>
              <a:t>3/16/2025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D8B80-61A2-4992-9F3B-4DC66FB7B0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14779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893C6C-41E8-4E50-B01A-B08EF91687D4}" type="datetimeFigureOut">
              <a:rPr lang="en-US" smtClean="0"/>
              <a:t>3/16/2025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4D8B80-61A2-4992-9F3B-4DC66FB7B0C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92847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678413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  <a:alpha val="41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ame 7"/>
          <p:cNvSpPr/>
          <p:nvPr/>
        </p:nvSpPr>
        <p:spPr>
          <a:xfrm>
            <a:off x="0" y="0"/>
            <a:ext cx="12188952" cy="6858000"/>
          </a:xfrm>
          <a:prstGeom prst="frame">
            <a:avLst>
              <a:gd name="adj1" fmla="val 7164"/>
            </a:avLst>
          </a:prstGeom>
          <a:gradFill flip="none" rotWithShape="1">
            <a:gsLst>
              <a:gs pos="0">
                <a:schemeClr val="accent2">
                  <a:alpha val="40000"/>
                </a:schemeClr>
              </a:gs>
              <a:gs pos="100000">
                <a:schemeClr val="accent1">
                  <a:alpha val="4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2178657"/>
            <a:ext cx="10515600" cy="39983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293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fld id="{AA70F276-1833-4A75-9C1D-A56E2295A68D}" type="datetimeFigureOut">
              <a:rPr lang="en-US" smtClean="0"/>
              <a:t>3/16/2025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29375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293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cap="all" spc="150" baseline="0">
                <a:solidFill>
                  <a:srgbClr val="FFFFFF"/>
                </a:solidFill>
              </a:defRPr>
            </a:lvl1pPr>
          </a:lstStyle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marL="0" algn="l" defTabSz="914400" rtl="0" eaLnBrk="1" latinLnBrk="0" hangingPunct="1">
        <a:lnSpc>
          <a:spcPct val="90000"/>
        </a:lnSpc>
        <a:spcBef>
          <a:spcPct val="0"/>
        </a:spcBef>
        <a:buNone/>
        <a:defRPr lang="en-US" sz="5200" kern="1200" dirty="0">
          <a:gradFill flip="none" rotWithShape="1">
            <a:gsLst>
              <a:gs pos="0">
                <a:schemeClr val="accent5"/>
              </a:gs>
              <a:gs pos="100000">
                <a:schemeClr val="accent1">
                  <a:alpha val="70000"/>
                </a:schemeClr>
              </a:gs>
            </a:gsLst>
            <a:lin ang="0" scaled="1"/>
            <a:tileRect/>
          </a:gradFill>
          <a:latin typeface="+mj-lt"/>
          <a:ea typeface="+mn-ea"/>
          <a:cs typeface="Angsana New" panose="02020603050405020304" pitchFamily="18" charset="-34"/>
        </a:defRPr>
      </a:lvl1pPr>
    </p:titleStyle>
    <p:bodyStyle>
      <a:lvl1pPr marL="457200" indent="-228600" algn="l" defTabSz="914400" rtl="0" eaLnBrk="1" latinLnBrk="0" hangingPunct="1">
        <a:lnSpc>
          <a:spcPct val="110000"/>
        </a:lnSpc>
        <a:spcBef>
          <a:spcPts val="10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28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1pPr>
      <a:lvl2pPr marL="8001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24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2pPr>
      <a:lvl3pPr marL="125730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20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3pPr>
      <a:lvl4pPr marL="165735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18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4pPr>
      <a:lvl5pPr marL="2114550" indent="-228600" algn="l" defTabSz="914400" rtl="0" eaLnBrk="1" latinLnBrk="0" hangingPunct="1">
        <a:lnSpc>
          <a:spcPct val="110000"/>
        </a:lnSpc>
        <a:spcBef>
          <a:spcPts val="500"/>
        </a:spcBef>
        <a:buClr>
          <a:schemeClr val="tx2">
            <a:lumMod val="10000"/>
            <a:lumOff val="90000"/>
          </a:schemeClr>
        </a:buClr>
        <a:buSzPct val="80000"/>
        <a:buFont typeface="Wingdings" panose="05000000000000000000" pitchFamily="2" charset="2"/>
        <a:buChar char="§"/>
        <a:defRPr sz="1800" kern="1200">
          <a:solidFill>
            <a:schemeClr val="tx2">
              <a:alpha val="7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70F276-1833-4A75-9C1D-A56E2295A68D}" type="datetimeFigureOut">
              <a:rPr lang="en-US" smtClean="0"/>
              <a:t>3/16/2025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844951-7827-47D4-8276-7DDE1FA7D85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160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8" r:id="rId1"/>
    <p:sldLayoutId id="2147483789" r:id="rId2"/>
    <p:sldLayoutId id="2147483790" r:id="rId3"/>
    <p:sldLayoutId id="2147483791" r:id="rId4"/>
    <p:sldLayoutId id="2147483792" r:id="rId5"/>
    <p:sldLayoutId id="2147483793" r:id="rId6"/>
    <p:sldLayoutId id="2147483794" r:id="rId7"/>
    <p:sldLayoutId id="2147483795" r:id="rId8"/>
    <p:sldLayoutId id="2147483796" r:id="rId9"/>
    <p:sldLayoutId id="2147483797" r:id="rId10"/>
    <p:sldLayoutId id="2147483798" r:id="rId11"/>
    <p:sldLayoutId id="2147483799" r:id="rId12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1.png"/><Relationship Id="rId4" Type="http://schemas.openxmlformats.org/officeDocument/2006/relationships/image" Target="../media/image25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3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3.xml"/><Relationship Id="rId4" Type="http://schemas.openxmlformats.org/officeDocument/2006/relationships/image" Target="../media/image3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912556" y="1728226"/>
            <a:ext cx="3385820" cy="11988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sz="2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Incellderm EX line</a:t>
            </a:r>
          </a:p>
          <a:p>
            <a:pPr algn="ctr"/>
            <a:r>
              <a:rPr lang="hu-HU" sz="2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Incellderm Radiansome</a:t>
            </a:r>
            <a:endParaRPr lang="en-US" sz="2400" dirty="0">
              <a:solidFill>
                <a:schemeClr val="accent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Collagen Mask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7005320" y="5705475"/>
            <a:ext cx="4993640" cy="59626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noAutofit/>
          </a:bodyPr>
          <a:lstStyle/>
          <a:p>
            <a:r>
              <a:rPr lang="hu-HU" sz="28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ARCÁPOLÓ TERMÉK LISTA</a:t>
            </a:r>
          </a:p>
          <a:p>
            <a:endParaRPr lang="hu-HU" sz="28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077065" cy="6894769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564226" y="3134903"/>
            <a:ext cx="11322974" cy="156654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de-DE" sz="2000" b="1" i="0" u="none" strike="noStrike" kern="0" cap="none" spc="10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kumimoji="0" sz="2000" b="1" i="0" u="none" strike="noStrike" kern="0" cap="none" spc="-3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Jeju</a:t>
            </a:r>
            <a:r>
              <a:rPr kumimoji="0" lang="de-DE" sz="2000" b="1" i="0" u="none" strike="noStrike" kern="0" cap="none" spc="-3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de-DE" sz="2000" b="1" i="0" u="none" strike="noStrike" kern="0" cap="none" spc="-3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lava</a:t>
            </a:r>
            <a:r>
              <a:rPr kumimoji="0" lang="de-DE" sz="2000" b="1" i="0" u="none" strike="noStrike" kern="0" cap="none" spc="-3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0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szigeten</a:t>
            </a:r>
            <a:r>
              <a:rPr kumimoji="0" lang="de-DE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de-DE" sz="20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felfedezett</a:t>
            </a:r>
            <a:r>
              <a:rPr kumimoji="0" sz="2000" b="1" i="0" u="none" strike="noStrike" kern="0" cap="none" spc="10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400</a:t>
            </a:r>
            <a:r>
              <a:rPr kumimoji="0" sz="2000" b="1" i="0" u="none" strike="noStrike" kern="0" cap="none" spc="10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000</a:t>
            </a:r>
            <a:r>
              <a:rPr kumimoji="0" sz="2000" b="1" i="0" u="none" strike="noStrike" kern="0" cap="none" spc="10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0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éve</a:t>
            </a:r>
            <a:r>
              <a:rPr kumimoji="0" lang="de-DE" sz="2000" b="1" i="0" u="none" strike="noStrike" kern="0" cap="none" spc="10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 </a:t>
            </a:r>
            <a:r>
              <a:rPr kumimoji="0" lang="hu-HU" sz="2000" b="1" i="0" u="none" strike="noStrike" kern="0" cap="none" spc="10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lava</a:t>
            </a:r>
            <a:r>
              <a:rPr kumimoji="0" lang="de-DE" sz="2000" b="1" i="0" u="none" strike="noStrike" kern="0" cap="none" spc="10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patak</a:t>
            </a:r>
            <a:r>
              <a:rPr kumimoji="0" lang="de-DE" sz="2000" b="1" i="0" u="none" strike="noStrike" kern="0" cap="none" spc="10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kumimoji="0" lang="hu-HU" sz="2000" b="1" i="0" u="none" strike="noStrike" kern="0" cap="none" spc="10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ásványi</a:t>
            </a:r>
            <a:r>
              <a:rPr kumimoji="0" sz="2000" b="1" i="0" u="none" strike="noStrike" kern="0" cap="none" spc="10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0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anyagokban</a:t>
            </a:r>
            <a:r>
              <a:rPr kumimoji="0" lang="hu-HU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rendívül</a:t>
            </a:r>
            <a:r>
              <a:rPr kumimoji="0" sz="2000" b="1" i="0" u="none" strike="noStrike" kern="0" cap="none" spc="11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0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gazdag</a:t>
            </a:r>
            <a:r>
              <a:rPr kumimoji="0" lang="de-DE" sz="2000" b="1" i="0" u="none" strike="noStrike" kern="0" cap="none" spc="11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kumimoji="0" sz="20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energ</a:t>
            </a:r>
            <a:r>
              <a:rPr kumimoji="0" lang="hu-HU" sz="20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etizált</a:t>
            </a:r>
            <a:r>
              <a:rPr kumimoji="0" lang="hu-HU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0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víz</a:t>
            </a:r>
            <a:r>
              <a:rPr kumimoji="0" lang="hu-HU" sz="20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et</a:t>
            </a:r>
            <a:r>
              <a:rPr kumimoji="0" lang="hu-HU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rejt</a:t>
            </a:r>
            <a:r>
              <a:rPr kumimoji="0" lang="de-DE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kumimoji="0" lang="hu-HU" sz="20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de-DE" sz="20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Ennek</a:t>
            </a:r>
            <a:r>
              <a:rPr lang="hu-HU" sz="2000" b="1" kern="0" spc="110" dirty="0">
                <a:latin typeface="Arial" panose="020B0604020202020204" pitchFamily="34" charset="0"/>
                <a:cs typeface="Arial" panose="020B0604020202020204" pitchFamily="34" charset="0"/>
              </a:rPr>
              <a:t> a tiszta </a:t>
            </a:r>
            <a:r>
              <a:rPr kumimoji="0" lang="hu-HU" sz="2000" b="1" i="0" u="none" strike="noStrike" kern="0" cap="none" spc="10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"</a:t>
            </a:r>
            <a:r>
              <a:rPr kumimoji="0" lang="hu-HU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láva-óceán"</a:t>
            </a:r>
            <a:r>
              <a:rPr kumimoji="0" lang="hu-HU" sz="2000" b="1" i="0" u="none" strike="noStrike" kern="0" cap="none" spc="10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000" b="1" kern="0" spc="110" dirty="0" err="1">
                <a:latin typeface="Arial" panose="020B0604020202020204" pitchFamily="34" charset="0"/>
                <a:cs typeface="Arial" panose="020B0604020202020204" pitchFamily="34" charset="0"/>
              </a:rPr>
              <a:t>víznek,az</a:t>
            </a:r>
            <a:r>
              <a:rPr lang="hu-HU" sz="2000" b="1" kern="0" spc="1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000" b="1" kern="0" spc="110" dirty="0" err="1">
                <a:latin typeface="Arial" panose="020B0604020202020204" pitchFamily="34" charset="0"/>
                <a:cs typeface="Arial" panose="020B0604020202020204" pitchFamily="34" charset="0"/>
              </a:rPr>
              <a:t>exclúzív</a:t>
            </a:r>
            <a:r>
              <a:rPr lang="hu-HU" sz="2000" b="1" kern="0" spc="110" dirty="0">
                <a:latin typeface="Arial" panose="020B0604020202020204" pitchFamily="34" charset="0"/>
                <a:cs typeface="Arial" panose="020B0604020202020204" pitchFamily="34" charset="0"/>
              </a:rPr>
              <a:t> technológiának, </a:t>
            </a:r>
            <a:r>
              <a:rPr kumimoji="0" lang="de-DE" sz="20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valamint</a:t>
            </a:r>
            <a:r>
              <a:rPr kumimoji="0" lang="de-DE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kumimoji="0" lang="hu-HU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Giant </a:t>
            </a:r>
            <a:r>
              <a:rPr kumimoji="0" lang="de-DE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BYoungPool  </a:t>
            </a:r>
            <a:r>
              <a:rPr kumimoji="0" lang="de-DE" sz="20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gy</a:t>
            </a:r>
            <a:r>
              <a:rPr kumimoji="0" lang="hu-HU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ó</a:t>
            </a:r>
            <a:r>
              <a:rPr kumimoji="0" lang="de-DE" sz="20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gynöv</a:t>
            </a:r>
            <a:r>
              <a:rPr kumimoji="0" lang="hu-HU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é</a:t>
            </a:r>
            <a:r>
              <a:rPr kumimoji="0" lang="de-DE" sz="20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ny</a:t>
            </a:r>
            <a:r>
              <a:rPr kumimoji="0" lang="hu-HU" sz="20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nek</a:t>
            </a:r>
            <a:r>
              <a:rPr kumimoji="0" lang="hu-HU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köszönhetően</a:t>
            </a:r>
            <a:r>
              <a:rPr kumimoji="0" sz="2000" b="1" i="0" u="none" strike="noStrike" kern="0" cap="none" spc="11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0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egyed</a:t>
            </a:r>
            <a:r>
              <a:rPr kumimoji="0" lang="de-DE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ü</a:t>
            </a:r>
            <a:r>
              <a:rPr kumimoji="0" sz="20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lálló</a:t>
            </a:r>
            <a:r>
              <a:rPr lang="hu-HU" sz="2000" b="1" kern="0" spc="31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de-DE" sz="2000" b="1" i="0" u="none" strike="noStrike" kern="0" cap="none" spc="-25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bőrregeneráló</a:t>
            </a:r>
            <a:r>
              <a:rPr kumimoji="0" lang="de-DE" sz="2000" b="1" i="0" u="none" strike="noStrike" kern="0" cap="none" spc="-2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de-DE" sz="2000" b="1" i="0" u="none" strike="noStrike" kern="0" cap="none" spc="-25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termékcsaládot</a:t>
            </a:r>
            <a:r>
              <a:rPr kumimoji="0" lang="de-DE" sz="2000" b="1" i="0" u="none" strike="noStrike" kern="0" cap="none" spc="-2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de-DE" sz="2000" b="1" i="0" u="none" strike="noStrike" kern="0" cap="none" spc="-25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sikerült</a:t>
            </a:r>
            <a:r>
              <a:rPr kumimoji="0" lang="de-DE" sz="2000" b="1" i="0" u="none" strike="noStrike" kern="0" cap="none" spc="-2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de-DE" sz="2000" b="1" i="0" u="none" strike="noStrike" kern="0" cap="none" spc="-25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kifejleszteni</a:t>
            </a:r>
            <a:r>
              <a:rPr kumimoji="0" lang="hu-HU" sz="2000" b="1" i="0" u="none" strike="noStrike" kern="0" cap="none" spc="-2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sz="20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540146" y="5574757"/>
            <a:ext cx="11087099" cy="9372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sz="2000" b="1" i="0" u="none" strike="noStrike" kern="0" cap="none" spc="1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kumimoji="0" sz="2000" b="1" i="0" u="none" strike="noStrike" kern="0" cap="none" spc="5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000" b="1" i="0" u="none" strike="noStrike" kern="0" cap="none" spc="1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több</a:t>
            </a:r>
            <a:r>
              <a:rPr kumimoji="0" sz="2000" b="1" i="0" u="none" strike="noStrike" kern="0" cap="none" spc="5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mint</a:t>
            </a:r>
            <a:r>
              <a:rPr kumimoji="0" sz="2000" b="1" i="0" u="none" strike="noStrike" kern="0" cap="none" spc="5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000" b="1" i="0" u="none" strike="noStrike" kern="0" cap="none" spc="1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r>
              <a:rPr kumimoji="0" lang="hu-HU" sz="2000" b="1" i="0" u="none" strike="noStrike" kern="0" cap="none" spc="1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8</a:t>
            </a:r>
            <a:r>
              <a:rPr kumimoji="0" sz="2000" b="1" i="0" u="none" strike="noStrike" kern="0" cap="none" spc="5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000" b="1" i="0" u="none" strike="noStrike" kern="0" cap="none" spc="1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millió</a:t>
            </a:r>
            <a:r>
              <a:rPr kumimoji="0" sz="2000" b="1" i="0" u="none" strike="noStrike" kern="0" cap="none" spc="21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000" b="1" i="0" u="none" strike="noStrike" kern="0" cap="none" spc="1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palack</a:t>
            </a:r>
            <a:r>
              <a:rPr kumimoji="0" sz="2000" b="1" i="0" u="none" strike="noStrike" kern="0" cap="none" spc="5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000" b="1" i="0" u="none" strike="noStrike" kern="0" cap="none" spc="1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összesített</a:t>
            </a:r>
            <a:r>
              <a:rPr kumimoji="0" sz="2000" b="1" i="0" u="none" strike="noStrike" kern="0" cap="none" spc="5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de-DE" sz="2000" b="1" i="0" u="none" strike="noStrike" kern="0" cap="none" spc="1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értékesí</a:t>
            </a:r>
            <a:r>
              <a:rPr kumimoji="0" lang="de-DE" sz="2000" b="1" i="0" u="none" strike="noStrike" kern="0" cap="none" spc="-2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tése</a:t>
            </a:r>
            <a:r>
              <a:rPr kumimoji="0" lang="hu-HU" sz="2000" b="1" i="0" u="none" strike="noStrike" kern="0" cap="none" spc="-2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és a kimagasló klinikai eredmények</a:t>
            </a:r>
            <a:r>
              <a:rPr kumimoji="0" lang="de-DE" sz="2000" b="1" i="0" u="none" strike="noStrike" kern="0" cap="none" spc="-2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de-DE" sz="2000" b="1" i="0" u="none" strike="noStrike" kern="0" cap="none" spc="1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bebizonyított</a:t>
            </a:r>
            <a:r>
              <a:rPr kumimoji="0" lang="hu-HU" sz="2000" b="1" i="0" u="none" strike="noStrike" kern="0" cap="none" spc="1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ák</a:t>
            </a:r>
            <a:r>
              <a:rPr kumimoji="0" lang="de-DE" sz="2000" b="1" i="0" u="none" strike="noStrike" kern="0" cap="none" spc="1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kumimoji="0" lang="de-DE" sz="2000" b="1" i="0" u="none" strike="noStrike" kern="0" cap="none" spc="6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de-DE" sz="2000" b="1" i="0" u="none" strike="noStrike" kern="0" cap="none" spc="1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hogy</a:t>
            </a:r>
            <a:r>
              <a:rPr lang="hu-HU" sz="2000" b="1" kern="0" spc="55" dirty="0">
                <a:latin typeface="Arial" panose="020B0604020202020204" pitchFamily="34" charset="0"/>
                <a:cs typeface="Arial" panose="020B0604020202020204" pitchFamily="34" charset="0"/>
              </a:rPr>
              <a:t> ez a formula jelentősen</a:t>
            </a:r>
            <a:r>
              <a:rPr kumimoji="0" lang="de-DE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de-DE" sz="2000" b="1" i="0" u="none" strike="noStrike" kern="0" cap="none" spc="3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javítja</a:t>
            </a:r>
            <a:r>
              <a:rPr kumimoji="0" lang="de-DE" sz="2000" b="1" i="0" u="none" strike="noStrike" kern="0" cap="none" spc="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de-DE" sz="2000" b="1" i="0" u="none" strike="noStrike" kern="0" cap="none" spc="3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kumimoji="0" lang="de-DE" sz="2000" b="1" i="0" u="none" strike="noStrike" kern="0" cap="none" spc="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de-DE" sz="2000" b="1" i="0" u="none" strike="noStrike" kern="0" cap="none" spc="3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bő</a:t>
            </a:r>
            <a:r>
              <a:rPr kumimoji="0" lang="de-DE" sz="2000" b="1" i="0" u="none" strike="noStrike" kern="0" cap="none" spc="55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kumimoji="0" lang="de-DE" sz="2000" b="1" i="0" u="none" strike="noStrike" kern="0" cap="none" spc="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de-DE" sz="2000" b="1" i="0" u="none" strike="noStrike" kern="0" cap="none" spc="3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nedvességtartalmát</a:t>
            </a:r>
            <a:r>
              <a:rPr kumimoji="0" lang="de-DE" sz="2000" b="1" i="0" u="none" strike="noStrike" kern="0" cap="none" spc="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hu-HU" sz="2000" b="1" i="0" u="none" strike="noStrike" kern="0" cap="none" spc="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é</a:t>
            </a:r>
            <a:r>
              <a:rPr kumimoji="0" lang="de-DE" sz="2000" b="1" i="0" u="none" strike="noStrike" kern="0" cap="none" spc="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 </a:t>
            </a:r>
            <a:r>
              <a:rPr kumimoji="0" lang="de-DE" sz="2000" b="1" i="0" u="none" strike="noStrike" kern="0" cap="none" spc="5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elösegiti</a:t>
            </a:r>
            <a:r>
              <a:rPr kumimoji="0" lang="de-DE" sz="2000" b="1" i="0" u="none" strike="noStrike" kern="0" cap="none" spc="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kumimoji="0" lang="de-DE" sz="2000" b="1" i="0" u="none" strike="noStrike" kern="0" cap="none" spc="5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bör</a:t>
            </a:r>
            <a:r>
              <a:rPr kumimoji="0" lang="hu-HU" sz="2000" b="1" i="0" u="none" strike="noStrike" kern="0" cap="none" spc="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de-DE" sz="2000" b="1" i="0" u="none" strike="noStrike" kern="0" cap="none" spc="5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fiatalit</a:t>
            </a:r>
            <a:r>
              <a:rPr kumimoji="0" lang="hu-HU" sz="2000" b="1" i="0" u="none" strike="noStrike" kern="0" cap="none" spc="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á</a:t>
            </a:r>
            <a:r>
              <a:rPr kumimoji="0" lang="de-DE" sz="2000" b="1" i="0" u="none" strike="noStrike" kern="0" cap="none" spc="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kumimoji="0" lang="hu-HU" sz="2000" b="1" i="0" u="none" strike="noStrike" kern="0" cap="none" spc="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á</a:t>
            </a:r>
            <a:r>
              <a:rPr kumimoji="0" lang="de-DE" sz="2000" b="1" i="0" u="none" strike="noStrike" kern="0" cap="none" spc="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kumimoji="0" lang="de-DE" sz="1400" b="1" i="0" u="none" strike="noStrike" kern="0" cap="none" spc="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sz="14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33789" y="1595212"/>
            <a:ext cx="10458450" cy="93726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4605" marR="0" lvl="0" indent="0" algn="l" defTabSz="914400" rtl="0" eaLnBrk="1" fontAlgn="auto" latinLnBrk="0" hangingPunct="1">
              <a:lnSpc>
                <a:spcPct val="100000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sz="2000" b="1" i="0" u="none" strike="noStrike" kern="0" cap="none" spc="-2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INCELLDERM</a:t>
            </a:r>
            <a:r>
              <a:rPr kumimoji="0" sz="2000" b="1" i="0" u="none" strike="noStrike" kern="0" cap="none" spc="8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000" b="1" i="0" u="none" strike="noStrike" kern="0" cap="none" spc="14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kumimoji="0" sz="2000" b="1" i="0" u="none" strike="noStrike" kern="0" cap="none" spc="8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0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Rendkívül</a:t>
            </a:r>
            <a:r>
              <a:rPr kumimoji="0" sz="2000" b="1" i="0" u="none" strike="noStrike" kern="0" cap="none" spc="8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0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hatékony</a:t>
            </a:r>
            <a:r>
              <a:rPr kumimoji="0" sz="2000" b="1" i="0" u="none" strike="noStrike" kern="0" cap="none" spc="8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</a:t>
            </a:r>
            <a:r>
              <a:rPr kumimoji="0" lang="de-DE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ö</a:t>
            </a:r>
            <a:r>
              <a:rPr kumimoji="0" sz="20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rápoló</a:t>
            </a:r>
            <a:r>
              <a:rPr kumimoji="0" sz="2000" b="1" i="0" u="none" strike="noStrike" kern="0" cap="none" spc="27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000" b="1" kern="0" dirty="0">
                <a:latin typeface="Arial" panose="020B0604020202020204" pitchFamily="34" charset="0"/>
                <a:cs typeface="Arial" panose="020B0604020202020204" pitchFamily="34" charset="0"/>
              </a:rPr>
              <a:t>formula</a:t>
            </a:r>
            <a:r>
              <a:rPr kumimoji="0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kumimoji="0" sz="2000" b="1" i="0" u="none" strike="noStrike" kern="0" cap="none" spc="9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0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amely</a:t>
            </a:r>
            <a:r>
              <a:rPr kumimoji="0" sz="2000" b="1" i="0" u="none" strike="noStrike" kern="0" cap="none" spc="8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hu-HU" sz="2000" b="1" i="0" u="none" strike="noStrike" kern="0" cap="none" spc="8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nemcsak </a:t>
            </a:r>
            <a:r>
              <a:rPr kumimoji="0" lang="hu-HU" sz="2000" b="1" i="0" u="none" strike="noStrike" kern="0" cap="none" spc="85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ránctalanít</a:t>
            </a:r>
            <a:r>
              <a:rPr kumimoji="0" lang="hu-HU" sz="2000" b="1" i="0" u="none" strike="noStrike" kern="0" cap="none" spc="8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, hanem </a:t>
            </a:r>
            <a:r>
              <a:rPr kumimoji="0" sz="20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visszaadja</a:t>
            </a:r>
            <a:r>
              <a:rPr kumimoji="0" sz="2000" b="1" i="0" u="none" strike="noStrike" kern="0" cap="none" spc="8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000" b="1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kumimoji="0" sz="2000" b="1" i="0" u="none" strike="noStrike" kern="0" cap="none" spc="8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000" b="1" i="0" u="none" strike="noStrike" kern="0" cap="none" spc="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bő</a:t>
            </a:r>
            <a:r>
              <a:rPr kumimoji="0" sz="2000" b="1" i="0" u="none" strike="noStrike" kern="0" cap="none" spc="55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kumimoji="0" sz="2000" b="1" i="0" u="none" strike="noStrike" kern="0" cap="none" spc="85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000" b="1" i="0" u="none" strike="noStrike" kern="0" cap="none" spc="-1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eredeti</a:t>
            </a:r>
            <a:r>
              <a:rPr kumimoji="0" lang="de-DE" sz="2000" b="1" i="0" u="none" strike="noStrike" kern="0" cap="none" spc="-1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de-DE" sz="2000" b="1" i="0" u="none" strike="noStrike" kern="0" cap="none" spc="-10" normalizeH="0" baseline="0" noProof="0" dirty="0" err="1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ragyog</a:t>
            </a:r>
            <a:r>
              <a:rPr kumimoji="0" lang="hu-HU" sz="2000" b="1" i="0" u="none" strike="noStrike" kern="0" cap="none" spc="-1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á</a:t>
            </a:r>
            <a:r>
              <a:rPr kumimoji="0" lang="de-DE" sz="2000" b="1" i="0" u="none" strike="noStrike" kern="0" cap="none" spc="-1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kumimoji="0" lang="hu-HU" sz="2000" b="1" i="0" u="none" strike="noStrike" kern="0" cap="none" spc="-1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á</a:t>
            </a:r>
            <a:r>
              <a:rPr kumimoji="0" lang="de-DE" sz="2000" b="1" i="0" u="none" strike="noStrike" kern="0" cap="none" spc="-10" normalizeH="0" baseline="0" noProof="0" dirty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hu-HU" sz="2000" b="1" kern="0" spc="-10" dirty="0">
                <a:latin typeface="Arial" panose="020B0604020202020204" pitchFamily="34" charset="0"/>
                <a:cs typeface="Arial" panose="020B0604020202020204" pitchFamily="34" charset="0"/>
              </a:rPr>
              <a:t>, javítja a struktúráját és segíti a </a:t>
            </a:r>
            <a:r>
              <a:rPr lang="hu-HU" sz="2000" b="1" kern="0" spc="-10" dirty="0" err="1">
                <a:latin typeface="Arial" panose="020B0604020202020204" pitchFamily="34" charset="0"/>
                <a:cs typeface="Arial" panose="020B0604020202020204" pitchFamily="34" charset="0"/>
              </a:rPr>
              <a:t>börhibák</a:t>
            </a:r>
            <a:r>
              <a:rPr lang="hu-HU" sz="2000" b="1" kern="0" spc="-10" dirty="0">
                <a:latin typeface="Arial" panose="020B0604020202020204" pitchFamily="34" charset="0"/>
                <a:cs typeface="Arial" panose="020B0604020202020204" pitchFamily="34" charset="0"/>
              </a:rPr>
              <a:t> regenerálódását</a:t>
            </a:r>
            <a:r>
              <a:rPr lang="hu-HU" sz="2000" b="1" kern="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sz="14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1967113" y="415177"/>
            <a:ext cx="8675370" cy="99822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3970">
              <a:lnSpc>
                <a:spcPct val="100000"/>
              </a:lnSpc>
              <a:spcBef>
                <a:spcPts val="110"/>
              </a:spcBef>
            </a:pPr>
            <a:r>
              <a:rPr lang="de-DE" sz="3200" b="1" spc="-1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  </a:t>
            </a:r>
            <a:r>
              <a:rPr lang="de-DE" sz="3200" b="1" spc="-10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hu-HU" sz="3200" b="1" spc="-1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 RIMAN elhozta</a:t>
            </a:r>
            <a:r>
              <a:rPr sz="3200" b="1" spc="-3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sz="3200" b="1" spc="-3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3200" b="1" spc="5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fiatal</a:t>
            </a:r>
            <a:r>
              <a:rPr lang="de-DE" sz="3200" b="1" spc="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b</a:t>
            </a:r>
            <a:r>
              <a:rPr lang="hu-HU" sz="3200" b="1" spc="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ő</a:t>
            </a:r>
            <a:r>
              <a:rPr lang="de-DE" sz="3200" b="1" spc="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 </a:t>
            </a:r>
            <a:r>
              <a:rPr lang="de-DE" sz="3200" b="1" spc="50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titk</a:t>
            </a:r>
            <a:r>
              <a:rPr lang="hu-HU" sz="3200" b="1" spc="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á</a:t>
            </a:r>
            <a:r>
              <a:rPr lang="de-DE" sz="3200" b="1" spc="5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t!</a:t>
            </a:r>
            <a:endParaRPr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  <a:p>
            <a:pPr marL="12700">
              <a:lnSpc>
                <a:spcPct val="100000"/>
              </a:lnSpc>
              <a:spcBef>
                <a:spcPts val="1555"/>
              </a:spcBef>
            </a:pPr>
            <a:endParaRPr sz="19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077065" cy="6894769"/>
          </a:xfrm>
          <a:prstGeom prst="rect">
            <a:avLst/>
          </a:prstGeom>
        </p:spPr>
      </p:pic>
      <p:sp>
        <p:nvSpPr>
          <p:cNvPr id="3" name="Text Box 2"/>
          <p:cNvSpPr txBox="1"/>
          <p:nvPr/>
        </p:nvSpPr>
        <p:spPr>
          <a:xfrm>
            <a:off x="742315" y="1350010"/>
            <a:ext cx="5527040" cy="4940300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15875" marR="810895" lvl="0" indent="3810" algn="l" defTabSz="914400" rtl="0" eaLnBrk="1" fontAlgn="auto" latinLnBrk="0" hangingPunct="1">
              <a:lnSpc>
                <a:spcPct val="119000"/>
              </a:lnSpc>
              <a:spcBef>
                <a:spcPts val="245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b="1" kern="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Az</a:t>
            </a:r>
            <a:r>
              <a:rPr lang="en-US" b="1" kern="0" spc="-55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b="1" kern="0" spc="-5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INCELLDERM</a:t>
            </a:r>
            <a:r>
              <a:rPr lang="en-US" b="1" kern="0" spc="-55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b="1" kern="0" spc="5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original</a:t>
            </a:r>
            <a:r>
              <a:rPr lang="en-US" b="1" kern="0" spc="-5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b="1" kern="0" spc="75" noProof="0" dirty="0" err="1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kivonata</a:t>
            </a:r>
            <a:r>
              <a:rPr lang="en-US" b="1" kern="0" spc="15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b="1" kern="0" spc="50" noProof="0" dirty="0" err="1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mögött</a:t>
            </a:r>
            <a:r>
              <a:rPr lang="en-US" b="1" kern="0" spc="5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hu-HU" b="1" kern="0" spc="50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több éves</a:t>
            </a:r>
            <a:r>
              <a:rPr lang="en-US" b="1" kern="0" spc="5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b="1" kern="0" spc="50" noProof="0" dirty="0" err="1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kutatási</a:t>
            </a:r>
            <a:r>
              <a:rPr lang="en-US" b="1" kern="0" spc="5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b="1" kern="0" spc="50" noProof="0" dirty="0" err="1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eredmények</a:t>
            </a:r>
            <a:r>
              <a:rPr lang="en-US" b="1" kern="0" spc="50" noProof="0" dirty="0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en-US" b="1" kern="0" spc="50" noProof="0" dirty="0" err="1">
                <a:ln>
                  <a:noFill/>
                </a:ln>
                <a:solidFill>
                  <a:schemeClr val="accent6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állnak</a:t>
            </a:r>
            <a:endParaRPr kumimoji="0" lang="hu-HU" b="1" i="0" u="none" strike="noStrike" kern="0" cap="none" spc="50" normalizeH="0" baseline="0" noProof="0" dirty="0">
              <a:ln>
                <a:noFill/>
              </a:ln>
              <a:solidFill>
                <a:schemeClr val="accent6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5875" marR="810895" lvl="0" indent="3810" algn="l" defTabSz="914400" rtl="0" eaLnBrk="1" fontAlgn="auto" latinLnBrk="0" hangingPunct="1">
              <a:lnSpc>
                <a:spcPct val="119000"/>
              </a:lnSpc>
              <a:spcBef>
                <a:spcPts val="245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hu-HU" b="0" i="0" u="none" strike="noStrike" kern="0" cap="none" spc="1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5875" marR="0" lvl="0" indent="0" algn="l" defTabSz="914400" rtl="0" eaLnBrk="1" fontAlgn="auto" latinLnBrk="0" hangingPunct="1">
              <a:lnSpc>
                <a:spcPct val="100000"/>
              </a:lnSpc>
              <a:spcBef>
                <a:spcPts val="13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hu-HU" kern="0" spc="1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5875" marR="0" lvl="0" indent="0" algn="l" defTabSz="914400" rtl="0" eaLnBrk="1" fontAlgn="auto" latinLnBrk="0" hangingPunct="1">
              <a:lnSpc>
                <a:spcPct val="150000"/>
              </a:lnSpc>
              <a:spcBef>
                <a:spcPts val="13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de-DE" b="1" kern="0" spc="1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Egy </a:t>
            </a:r>
            <a:r>
              <a:rPr lang="de-DE" b="1" kern="0" spc="1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különleges</a:t>
            </a:r>
            <a:r>
              <a:rPr lang="de-DE" b="1" kern="0" spc="1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hu-HU" b="1" kern="0" spc="1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é</a:t>
            </a:r>
            <a:r>
              <a:rPr lang="de-DE" b="1" kern="0" spc="1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s k</a:t>
            </a:r>
            <a:r>
              <a:rPr lang="hu-HU" b="1" kern="0" spc="1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í</a:t>
            </a:r>
            <a:r>
              <a:rPr lang="de-DE" b="1" kern="0" spc="1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m</a:t>
            </a:r>
            <a:r>
              <a:rPr lang="hu-HU" b="1" kern="0" spc="1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é</a:t>
            </a:r>
            <a:r>
              <a:rPr lang="de-DE" b="1" kern="0" spc="1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letes</a:t>
            </a:r>
            <a:r>
              <a:rPr lang="de-DE" b="1" kern="0" spc="1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de-DE" b="1" kern="0" spc="1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elj</a:t>
            </a:r>
            <a:r>
              <a:rPr lang="hu-HU" b="1" kern="0" spc="1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á</a:t>
            </a:r>
            <a:r>
              <a:rPr lang="de-DE" b="1" kern="0" spc="1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r</a:t>
            </a:r>
            <a:r>
              <a:rPr lang="hu-HU" b="1" kern="0" spc="1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á</a:t>
            </a:r>
            <a:r>
              <a:rPr lang="de-DE" b="1" kern="0" spc="1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si </a:t>
            </a:r>
            <a:r>
              <a:rPr lang="de-DE" b="1" kern="0" spc="1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folyamat</a:t>
            </a:r>
            <a:r>
              <a:rPr lang="de-DE" b="1" kern="0" spc="1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de-DE" b="1" kern="0" spc="1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sor</a:t>
            </a:r>
            <a:r>
              <a:rPr lang="hu-HU" b="1" kern="0" spc="1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á</a:t>
            </a:r>
            <a:r>
              <a:rPr lang="de-DE" b="1" kern="0" spc="1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n </a:t>
            </a:r>
            <a:r>
              <a:rPr lang="de-DE" b="1" kern="0" spc="1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vonj</a:t>
            </a:r>
            <a:r>
              <a:rPr lang="hu-HU" b="1" kern="0" spc="1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á</a:t>
            </a:r>
            <a:r>
              <a:rPr lang="de-DE" b="1" kern="0" spc="1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k </a:t>
            </a:r>
            <a:r>
              <a:rPr lang="de-DE" b="1" kern="0" spc="1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ki</a:t>
            </a:r>
            <a:r>
              <a:rPr lang="de-DE" b="1" kern="0" spc="1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az </a:t>
            </a:r>
            <a:r>
              <a:rPr lang="de-DE" b="1" kern="0" spc="1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összetevöket</a:t>
            </a:r>
            <a:r>
              <a:rPr lang="hu-HU" b="1" kern="0" spc="1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, melyben </a:t>
            </a:r>
            <a:r>
              <a:rPr lang="de-DE" b="1" kern="0" spc="1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a</a:t>
            </a:r>
            <a:r>
              <a:rPr b="1" kern="0" spc="135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b="1" kern="0" spc="1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BYoungPool</a:t>
            </a:r>
            <a:r>
              <a:rPr lang="de-DE" b="1" kern="0" spc="1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t</a:t>
            </a:r>
            <a:r>
              <a:rPr b="1" kern="0" spc="135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hu-HU" b="1" kern="0" spc="65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é</a:t>
            </a:r>
            <a:r>
              <a:rPr lang="de-DE" b="1" kern="0" spc="65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s a Lava </a:t>
            </a:r>
            <a:r>
              <a:rPr lang="de-DE" b="1" kern="0" spc="65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vizet</a:t>
            </a:r>
            <a:r>
              <a:rPr lang="de-DE" b="1" kern="0" spc="65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, </a:t>
            </a:r>
            <a:r>
              <a:rPr b="1" kern="0" spc="6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optimális</a:t>
            </a:r>
            <a:r>
              <a:rPr b="1" kern="0" spc="6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,</a:t>
            </a:r>
            <a:r>
              <a:rPr b="1" kern="0" spc="25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b="1" kern="0" spc="-1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80°C-</a:t>
            </a:r>
            <a:r>
              <a:rPr b="1" kern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os</a:t>
            </a:r>
            <a:r>
              <a:rPr b="1" kern="0" spc="3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b="1" kern="0" spc="85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hő</a:t>
            </a:r>
            <a:r>
              <a:rPr b="1" kern="0" spc="6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mérsékleten</a:t>
            </a:r>
            <a:r>
              <a:rPr lang="de-DE" b="1" kern="0" spc="6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b="1" kern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20</a:t>
            </a:r>
            <a:r>
              <a:rPr b="1" kern="0" spc="55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b="1" kern="0" spc="75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ó</a:t>
            </a:r>
            <a:r>
              <a:rPr b="1" kern="0" spc="9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rán</a:t>
            </a:r>
            <a:r>
              <a:rPr b="1" kern="0" spc="55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de-DE" b="1" kern="0" spc="55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keresztül</a:t>
            </a:r>
            <a:r>
              <a:rPr lang="de-DE" b="1" kern="0" spc="55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de-DE" b="1" kern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tartj</a:t>
            </a:r>
            <a:r>
              <a:rPr lang="hu-HU" b="1" kern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á</a:t>
            </a:r>
            <a:r>
              <a:rPr lang="de-DE" b="1" kern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k.</a:t>
            </a:r>
            <a:r>
              <a:rPr b="1" kern="0" spc="5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b="1" kern="0" spc="55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endParaRPr kumimoji="0" lang="de-DE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397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de-DE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  <a:p>
            <a:pPr marL="1397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de-DE" b="1" kern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Ez</a:t>
            </a:r>
            <a:r>
              <a:rPr lang="de-DE" b="1" kern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hu-HU" b="1" kern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az egyike azon folyamatoknak, mely </a:t>
            </a:r>
            <a:r>
              <a:rPr lang="hu-HU" b="1" kern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á</a:t>
            </a:r>
            <a:r>
              <a:rPr lang="de-DE" b="1" kern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ltal</a:t>
            </a:r>
            <a:r>
              <a:rPr lang="de-DE" b="1" kern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a </a:t>
            </a:r>
            <a:r>
              <a:rPr lang="de-DE" b="1" kern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bör</a:t>
            </a:r>
            <a:r>
              <a:rPr lang="de-DE" b="1" kern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de-DE" b="1" kern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sz</a:t>
            </a:r>
            <a:r>
              <a:rPr lang="hu-HU" b="1" kern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á</a:t>
            </a:r>
            <a:r>
              <a:rPr lang="de-DE" b="1" kern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m</a:t>
            </a:r>
            <a:r>
              <a:rPr lang="hu-HU" b="1" kern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á</a:t>
            </a:r>
            <a:r>
              <a:rPr lang="de-DE" b="1" kern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ra</a:t>
            </a:r>
            <a:r>
              <a:rPr lang="de-DE" b="1" kern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, a</a:t>
            </a:r>
            <a:r>
              <a:rPr lang="de-DE" b="1" kern="0" spc="6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de-DE" b="1" kern="0" spc="65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leghatékonyabb</a:t>
            </a:r>
            <a:r>
              <a:rPr lang="de-DE" b="1" kern="0" spc="55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de-DE" b="1" kern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összetevő</a:t>
            </a:r>
            <a:r>
              <a:rPr lang="de-DE" b="1" kern="0" spc="6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ket</a:t>
            </a:r>
            <a:r>
              <a:rPr lang="de-DE" b="1" kern="0" spc="55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hu-HU" b="1" kern="0" spc="55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tudják</a:t>
            </a:r>
            <a:r>
              <a:rPr lang="de-DE" b="1" kern="0" spc="6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 </a:t>
            </a:r>
            <a:r>
              <a:rPr lang="de-DE" b="1" kern="0" spc="-25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ki</a:t>
            </a:r>
            <a:r>
              <a:rPr lang="hu-HU" b="1" kern="0" spc="-25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vonni</a:t>
            </a:r>
            <a:r>
              <a:rPr lang="de-DE" b="1" kern="0" spc="-25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  <a:sym typeface="+mn-ea"/>
              </a:rPr>
              <a:t>.</a:t>
            </a:r>
          </a:p>
        </p:txBody>
      </p:sp>
      <p:pic>
        <p:nvPicPr>
          <p:cNvPr id="4" name="object 2"/>
          <p:cNvPicPr/>
          <p:nvPr/>
        </p:nvPicPr>
        <p:blipFill>
          <a:blip r:embed="rId3" cstate="print"/>
          <a:srcRect l="49712" t="315" r="3458" b="-315"/>
          <a:stretch>
            <a:fillRect/>
          </a:stretch>
        </p:blipFill>
        <p:spPr>
          <a:xfrm>
            <a:off x="6742430" y="1195070"/>
            <a:ext cx="4600575" cy="501840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35" y="0"/>
            <a:ext cx="12191365" cy="6872605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344118" y="993135"/>
            <a:ext cx="6285282" cy="13049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159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sz="2800" b="0" i="0" u="none" strike="noStrike" kern="0" cap="none" spc="-1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Az</a:t>
            </a:r>
            <a:r>
              <a:rPr kumimoji="0" sz="2800" b="0" i="0" u="none" strike="noStrike" kern="0" cap="none" spc="14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800" b="0" i="0" u="none" strike="noStrike" kern="0" cap="none" spc="-3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INCELLDERM</a:t>
            </a:r>
            <a:r>
              <a:rPr kumimoji="0" sz="2800" b="0" i="0" u="none" strike="noStrike" kern="0" cap="none" spc="145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800" b="0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innovatív</a:t>
            </a:r>
            <a:r>
              <a:rPr kumimoji="0" sz="2800" b="0" i="0" u="none" strike="noStrike" kern="0" cap="none" spc="145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800" b="0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és</a:t>
            </a:r>
            <a:r>
              <a:rPr kumimoji="0" sz="2800" b="0" i="0" u="none" strike="noStrike" kern="0" cap="none" spc="14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800" b="0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egyedi,</a:t>
            </a:r>
            <a:r>
              <a:rPr kumimoji="0" lang="hu-HU" sz="2800" b="0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800" b="0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szabadalmaztatott</a:t>
            </a:r>
            <a:r>
              <a:rPr kumimoji="0" lang="hu-HU" sz="2800" b="0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alapanyagokat</a:t>
            </a:r>
            <a:r>
              <a:rPr kumimoji="0" sz="2800" b="0" i="0" u="none" strike="noStrike" kern="0" cap="none" spc="145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800" b="0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használ</a:t>
            </a:r>
            <a:r>
              <a:rPr kumimoji="0" lang="de-DE" sz="2800" b="0" i="0" u="none" strike="noStrike" kern="0" cap="none" spc="0" normalizeH="0" baseline="0" noProof="0" dirty="0">
                <a:ln>
                  <a:noFill/>
                </a:ln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120890" y="309494"/>
            <a:ext cx="4869180" cy="93599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8455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hu-HU" sz="2000" b="0" i="0" u="none" strike="noStrike" kern="0" cap="none" spc="12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A </a:t>
            </a:r>
            <a:r>
              <a:rPr kumimoji="0" sz="2000" b="0" i="0" u="none" strike="noStrike" kern="0" cap="none" spc="2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legmagasabb</a:t>
            </a:r>
            <a:r>
              <a:rPr kumimoji="0" sz="2000" b="0" i="0" u="none" strike="noStrike" kern="0" cap="none" spc="1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sz="2000" b="0" i="0" u="none" strike="noStrike" kern="0" cap="none" spc="-1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szintű</a:t>
            </a:r>
            <a:r>
              <a:rPr kumimoji="0" lang="hu-HU" sz="2000" b="0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Német</a:t>
            </a:r>
            <a:r>
              <a:rPr lang="hu-HU" sz="2000" kern="0" dirty="0">
                <a:solidFill>
                  <a:sysClr val="windowText" lastClr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sz="20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bőrérzékenységi</a:t>
            </a:r>
            <a:r>
              <a:rPr kumimoji="0" sz="2000" b="0" i="0" u="none" strike="noStrike" kern="0" cap="none" spc="8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sz="20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teszt</a:t>
            </a:r>
            <a:r>
              <a:rPr kumimoji="0" lang="hu-HU" sz="20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en</a:t>
            </a:r>
            <a:r>
              <a:rPr kumimoji="0" sz="2000" b="0" i="0" u="none" strike="noStrike" kern="0" cap="none" spc="7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sz="2000" b="0" i="0" u="none" strike="noStrike" kern="0" cap="none" spc="-5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„EXCELLENT”</a:t>
            </a:r>
            <a:r>
              <a:rPr kumimoji="0" sz="2000" b="0" i="0" u="none" strike="noStrike" kern="0" cap="none" spc="7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sz="2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5</a:t>
            </a:r>
            <a:r>
              <a:rPr kumimoji="0" sz="2000" b="0" i="0" u="none" strike="noStrike" kern="0" cap="none" spc="8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sz="20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csillagos</a:t>
            </a:r>
            <a:r>
              <a:rPr kumimoji="0" sz="2000" b="0" i="0" u="none" strike="noStrike" kern="0" cap="none" spc="7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kumimoji="0" sz="2000" b="0" i="0" u="none" strike="noStrike" kern="0" cap="none" spc="5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minő</a:t>
            </a:r>
            <a:r>
              <a:rPr kumimoji="0" sz="2000" b="0" i="0" u="none" strike="noStrike" kern="0" cap="none" spc="0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sí</a:t>
            </a:r>
            <a:r>
              <a:rPr kumimoji="0" sz="2000" b="0" i="0" u="none" strike="noStrike" kern="0" cap="none" spc="-25" normalizeH="0" baseline="0" noProof="0" dirty="0" err="1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tés</a:t>
            </a:r>
            <a:r>
              <a:rPr kumimoji="0" lang="hu-HU" sz="2000" b="0" i="0" u="none" strike="noStrike" kern="0" cap="none" spc="-2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kapott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0947551" y="3101095"/>
            <a:ext cx="556260" cy="72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sz="300" b="0" i="0" u="none" strike="noStrike" kern="0" cap="none" spc="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Sans Serif" panose="020B0604020202020204"/>
                <a:ea typeface="+mn-ea"/>
                <a:cs typeface="Microsoft Sans Serif" panose="020B0604020202020204"/>
              </a:rPr>
              <a:t>Huoyan</a:t>
            </a:r>
            <a:r>
              <a:rPr kumimoji="0" sz="300" b="0" i="0" u="none" strike="noStrike" kern="0" cap="none" spc="3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Sans Serif" panose="020B0604020202020204"/>
                <a:ea typeface="+mn-ea"/>
                <a:cs typeface="Microsoft Sans Serif" panose="020B0604020202020204"/>
              </a:rPr>
              <a:t> </a:t>
            </a:r>
            <a:r>
              <a:rPr kumimoji="0" sz="3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Sans Serif" panose="020B0604020202020204"/>
                <a:ea typeface="+mn-ea"/>
                <a:cs typeface="Microsoft Sans Serif" panose="020B0604020202020204"/>
              </a:rPr>
              <a:t>Specialist</a:t>
            </a:r>
            <a:r>
              <a:rPr kumimoji="0" sz="300" b="0" i="0" u="none" strike="noStrike" kern="0" cap="none" spc="3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Sans Serif" panose="020B0604020202020204"/>
                <a:ea typeface="+mn-ea"/>
                <a:cs typeface="Microsoft Sans Serif" panose="020B0604020202020204"/>
              </a:rPr>
              <a:t> </a:t>
            </a:r>
            <a:r>
              <a:rPr kumimoji="0" sz="300" b="0" i="0" u="none" strike="noStrike" kern="0" cap="none" spc="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Sans Serif" panose="020B0604020202020204"/>
                <a:ea typeface="+mn-ea"/>
                <a:cs typeface="Microsoft Sans Serif" panose="020B0604020202020204"/>
              </a:rPr>
              <a:t>Care</a:t>
            </a:r>
            <a:r>
              <a:rPr kumimoji="0" sz="300" b="0" i="0" u="none" strike="noStrike" kern="0" cap="none" spc="3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Sans Serif" panose="020B0604020202020204"/>
                <a:ea typeface="+mn-ea"/>
                <a:cs typeface="Microsoft Sans Serif" panose="020B0604020202020204"/>
              </a:rPr>
              <a:t> </a:t>
            </a:r>
            <a:r>
              <a:rPr kumimoji="0" sz="300" b="0" i="0" u="none" strike="noStrike" kern="0" cap="none" spc="-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Sans Serif" panose="020B0604020202020204"/>
                <a:ea typeface="+mn-ea"/>
                <a:cs typeface="Microsoft Sans Serif" panose="020B0604020202020204"/>
              </a:rPr>
              <a:t>Team</a:t>
            </a:r>
            <a:endParaRPr kumimoji="0" sz="3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icrosoft Sans Serif" panose="020B0604020202020204"/>
              <a:ea typeface="+mn-ea"/>
              <a:cs typeface="Microsoft Sans Serif" panose="020B0604020202020204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150244" y="3866778"/>
            <a:ext cx="398145" cy="723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sz="300" b="0" i="0" u="none" strike="noStrike" kern="0" cap="none" spc="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Sans Serif" panose="020B0604020202020204"/>
                <a:ea typeface="+mn-ea"/>
                <a:cs typeface="Microsoft Sans Serif" panose="020B0604020202020204"/>
              </a:rPr>
              <a:t>Huoyanqi</a:t>
            </a:r>
            <a:r>
              <a:rPr kumimoji="0" sz="300" b="0" i="0" u="none" strike="noStrike" kern="0" cap="none" spc="6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Sans Serif" panose="020B0604020202020204"/>
                <a:ea typeface="+mn-ea"/>
                <a:cs typeface="Microsoft Sans Serif" panose="020B0604020202020204"/>
              </a:rPr>
              <a:t> </a:t>
            </a:r>
            <a:r>
              <a:rPr kumimoji="0" sz="300" b="0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Microsoft Sans Serif" panose="020B0604020202020204"/>
                <a:ea typeface="+mn-ea"/>
                <a:cs typeface="Microsoft Sans Serif" panose="020B0604020202020204"/>
              </a:rPr>
              <a:t>izomkrém</a:t>
            </a:r>
            <a:endParaRPr kumimoji="0" sz="3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Microsoft Sans Serif" panose="020B0604020202020204"/>
              <a:ea typeface="+mn-ea"/>
              <a:cs typeface="Microsoft Sans Serif" panose="020B060402020202020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276734" y="6534330"/>
            <a:ext cx="2036055" cy="16891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10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90000"/>
                </a:schemeClr>
              </a:solidFill>
              <a:effectLst/>
              <a:uLnTx/>
              <a:uFillTx/>
              <a:latin typeface="Montserrat" panose="00000500000000000000" pitchFamily="2" charset="0"/>
              <a:cs typeface="Helvetica"/>
              <a:sym typeface="Calibri" panose="020F050202020403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3000"/>
                <a:satMod val="150000"/>
                <a:shade val="98000"/>
                <a:lumMod val="102000"/>
              </a:schemeClr>
            </a:gs>
            <a:gs pos="80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Grafik 4" descr="Ein Bild, das Toilettenartikel, Text, Kosmetik, Hautpflege enthält.&#10;&#10;Automatisch generierte Beschreibu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18" r="-1" b="-1"/>
          <a:stretch>
            <a:fillRect/>
          </a:stretch>
        </p:blipFill>
        <p:spPr>
          <a:xfrm>
            <a:off x="6768461" y="1010874"/>
            <a:ext cx="5315589" cy="48362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object 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0" y="2193266"/>
            <a:ext cx="6364224" cy="42306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Textfeld 6"/>
          <p:cNvSpPr txBox="1"/>
          <p:nvPr/>
        </p:nvSpPr>
        <p:spPr>
          <a:xfrm>
            <a:off x="-406280" y="440361"/>
            <a:ext cx="6650182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3600" b="1" dirty="0">
                <a:solidFill>
                  <a:schemeClr val="accent1">
                    <a:lumMod val="50000"/>
                  </a:schemeClr>
                </a:solidFill>
                <a:latin typeface="Calibri" panose="020F0502020204030204"/>
              </a:rPr>
              <a:t>     </a:t>
            </a:r>
            <a:r>
              <a:rPr lang="hu-HU" sz="3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Arcápoló termékcsaládok</a:t>
            </a:r>
          </a:p>
          <a:p>
            <a:pPr algn="ctr"/>
            <a:r>
              <a:rPr lang="hu-HU" sz="3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Incellderm EX  és  Radiansome</a:t>
            </a:r>
            <a:r>
              <a:rPr lang="de-DE" sz="3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3000"/>
                <a:satMod val="150000"/>
                <a:shade val="98000"/>
                <a:lumMod val="102000"/>
              </a:schemeClr>
            </a:gs>
            <a:gs pos="71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43019" y="283528"/>
            <a:ext cx="5680366" cy="1325563"/>
          </a:xfrm>
        </p:spPr>
        <p:txBody>
          <a:bodyPr>
            <a:normAutofit/>
          </a:bodyPr>
          <a:lstStyle/>
          <a:p>
            <a:r>
              <a:rPr lang="hu-HU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Purecell</a:t>
            </a:r>
            <a:r>
              <a:rPr lang="hu-H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Cleansing</a:t>
            </a:r>
            <a:r>
              <a:rPr lang="hu-H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oil</a:t>
            </a:r>
            <a:r>
              <a:rPr lang="hu-H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</a:t>
            </a:r>
            <a:r>
              <a:rPr lang="hu-HU" sz="3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Purecell</a:t>
            </a:r>
            <a:r>
              <a:rPr lang="hu-HU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olajos tisztító</a:t>
            </a:r>
            <a:r>
              <a:rPr lang="hu-H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panose="00000500000000000000" pitchFamily="2" charset="0"/>
              </a:rPr>
              <a:t> 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anose="000005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45806" y="2006602"/>
            <a:ext cx="5680366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entes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</a:t>
            </a:r>
            <a:r>
              <a:rPr lang="hu-HU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z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allergénektől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hu-HU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hu-HU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Mélytisztító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feloldja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sminket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és az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olajalapú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szennyeződéseket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még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fényvédőt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és a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vízálló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formulákat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is </a:t>
            </a:r>
            <a:endParaRPr lang="hu-HU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hu-HU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Lemosás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után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hidratált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bőrt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hagy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maga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után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840" y="298450"/>
            <a:ext cx="3681095" cy="412877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541135" y="5531485"/>
            <a:ext cx="428498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Ára: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30</a:t>
            </a:r>
          </a:p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Kiszerelés:  145 ml</a:t>
            </a:r>
          </a:p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Mennyi ideig elegendő?   Kb.: 2-3 hónap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09332" y="4666977"/>
            <a:ext cx="5133703" cy="20300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>
                <a:latin typeface="Arial" panose="020B0604020202020204" pitchFamily="34" charset="0"/>
                <a:cs typeface="Arial" panose="020B0604020202020204" pitchFamily="34" charset="0"/>
              </a:rPr>
              <a:t>Főbb összetevői:</a:t>
            </a:r>
          </a:p>
          <a:p>
            <a:endParaRPr lang="hu-H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Prunus Amygdalus Dulcis (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édes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mandula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olaj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Rosmarinus Officinalis (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rozmaring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stile)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Olaj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Citrus Aurantium Bergamia (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Bergamott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Tokoferol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Nigella Sativa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Magolaj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Rubus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Idaeus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Málna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Levélkivonat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Jojoba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3000"/>
                <a:satMod val="150000"/>
                <a:shade val="98000"/>
                <a:lumMod val="102000"/>
              </a:schemeClr>
            </a:gs>
            <a:gs pos="88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11700" y="-97839"/>
            <a:ext cx="6457372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hu-H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panose="00000500000000000000" pitchFamily="2" charset="0"/>
              </a:rPr>
              <a:t>                                   </a:t>
            </a:r>
            <a:br>
              <a:rPr lang="hu-H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panose="00000500000000000000" pitchFamily="2" charset="0"/>
              </a:rPr>
            </a:br>
            <a:r>
              <a:rPr lang="hu-H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panose="00000500000000000000" pitchFamily="2" charset="0"/>
              </a:rPr>
              <a:t> </a:t>
            </a:r>
            <a:br>
              <a:rPr lang="hu-H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panose="00000500000000000000" pitchFamily="2" charset="0"/>
              </a:rPr>
            </a:br>
            <a:r>
              <a:rPr lang="hu-H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panose="00000500000000000000" pitchFamily="2" charset="0"/>
              </a:rPr>
              <a:t> </a:t>
            </a:r>
            <a:r>
              <a:rPr lang="hu-HU" sz="311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Active</a:t>
            </a:r>
            <a:r>
              <a:rPr lang="hu-HU" sz="311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311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Clean</a:t>
            </a:r>
            <a:r>
              <a:rPr lang="hu-HU" sz="311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–Up </a:t>
            </a:r>
            <a:r>
              <a:rPr lang="hu-HU" sz="311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powder</a:t>
            </a:r>
            <a:br>
              <a:rPr lang="hu-HU" sz="311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311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Active</a:t>
            </a:r>
            <a:r>
              <a:rPr lang="hu-HU" sz="311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tisztító por</a:t>
            </a:r>
            <a:r>
              <a:rPr lang="hu-H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hu-H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(gyengéden hámlasztó)</a:t>
            </a:r>
            <a:r>
              <a:rPr kumimoji="0" lang="hu-HU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ontserrat" panose="00000500000000000000" pitchFamily="2" charset="0"/>
                <a:ea typeface="+mj-ea"/>
                <a:cs typeface="+mj-cs"/>
              </a:rPr>
              <a:t> 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anose="00000500000000000000" pitchFamily="2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74285" y="1970405"/>
            <a:ext cx="6584315" cy="3138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 természetes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enzimek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gyengéden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hámlasztják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bőrt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anélkül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hogy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„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lecsupaszítanák</a:t>
            </a: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”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bőrt</a:t>
            </a:r>
            <a:endParaRPr lang="hu-H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hu-H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Fenntartja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 bőr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védőrétegét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és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egyensúlyát</a:t>
            </a: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, t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isztítás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közben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kiegyenlíti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a bőr </a:t>
            </a:r>
            <a:r>
              <a:rPr lang="en-US" dirty="0" err="1">
                <a:latin typeface="Arial" panose="020B0604020202020204" pitchFamily="34" charset="0"/>
                <a:cs typeface="Arial" panose="020B0604020202020204" pitchFamily="34" charset="0"/>
              </a:rPr>
              <a:t>textúráját</a:t>
            </a:r>
            <a:endParaRPr lang="hu-H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hu-H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gyengéd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savak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segítenek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egyensúlyba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hozni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bőrt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az egyedülálló papain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enzimek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pedig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eltávolítják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szennyeződéseket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így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hidratált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egészséges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energikus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bőrt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eredményez</a:t>
            </a:r>
            <a:endParaRPr lang="hu-H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b="1" dirty="0">
                <a:latin typeface="Montserrat" panose="00000500000000000000" pitchFamily="2" charset="0"/>
              </a:rPr>
              <a:t>                      </a:t>
            </a:r>
            <a:endParaRPr lang="en-US" sz="1400" b="1" dirty="0">
              <a:latin typeface="Montserrat" panose="000005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247015"/>
            <a:ext cx="4452620" cy="44526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152400" y="4830444"/>
            <a:ext cx="4838700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Föbb</a:t>
            </a:r>
            <a:r>
              <a:rPr lang="hu-HU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összetevői :</a:t>
            </a:r>
          </a:p>
          <a:p>
            <a:endParaRPr lang="hu-HU" b="1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K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ókuszsav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víz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citromsav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allantoin, papain, Camellia Sinensis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levél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kivonat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Asparagus Officinalis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szár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kivonat</a:t>
            </a:r>
            <a:r>
              <a:rPr lang="hu-HU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r>
              <a:rPr lang="hu-HU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Tengeri Hydrolyzed kollagén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774815" y="5661660"/>
            <a:ext cx="395478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Ára: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30</a:t>
            </a:r>
          </a:p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Kiszerelés:  90g,  94 ml</a:t>
            </a:r>
          </a:p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Mennyi ideig elegendő?   </a:t>
            </a:r>
            <a:r>
              <a:rPr lang="hu-HU" dirty="0" err="1">
                <a:latin typeface="Arial" panose="020B0604020202020204" pitchFamily="34" charset="0"/>
                <a:cs typeface="Arial" panose="020B0604020202020204" pitchFamily="34" charset="0"/>
              </a:rPr>
              <a:t>Kb</a:t>
            </a: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 3 hónap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3000"/>
                <a:satMod val="150000"/>
                <a:shade val="98000"/>
                <a:lumMod val="102000"/>
              </a:schemeClr>
            </a:gs>
            <a:gs pos="82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0599" y="473995"/>
            <a:ext cx="7177232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hu-H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Dermatology EX</a:t>
            </a:r>
            <a:br>
              <a:rPr lang="hu-H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4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Booster</a:t>
            </a:r>
            <a:r>
              <a:rPr lang="hu-HU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&amp; Serum </a:t>
            </a:r>
            <a:br>
              <a:rPr lang="hu-H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(BooSeBoo) hidratál és táplál</a:t>
            </a:r>
            <a:br>
              <a:rPr lang="hu-HU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panose="00000500000000000000" pitchFamily="2" charset="0"/>
              </a:rPr>
            </a:br>
            <a:endParaRPr lang="en-US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anose="000005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09553" y="1681340"/>
            <a:ext cx="7177232" cy="28917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sz="2000" dirty="0">
              <a:solidFill>
                <a:schemeClr val="tx1">
                  <a:lumMod val="65000"/>
                  <a:lumOff val="35000"/>
                </a:schemeClr>
              </a:solidFill>
              <a:latin typeface="Montserrat" panose="000005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Giant BYoungPool </a:t>
            </a:r>
            <a:r>
              <a:rPr lang="hu-HU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nyers </a:t>
            </a:r>
            <a:r>
              <a:rPr 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levél</a:t>
            </a:r>
            <a:r>
              <a:rPr lang="hu-HU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kivonata,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magas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koncentrációja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(a Booster 88%, a </a:t>
            </a:r>
            <a:r>
              <a:rPr 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szérum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81%),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növényi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kivonatok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és a szabadalmaztatott </a:t>
            </a:r>
            <a:r>
              <a:rPr 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komplexek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bőrgyógyászatilag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 igazolt eredményeket nyújtanak</a:t>
            </a:r>
            <a:r>
              <a:rPr 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hu-HU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hu-HU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kumimoji="0" lang="en-US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Az</a:t>
            </a:r>
            <a:r>
              <a:rPr kumimoji="0" lang="en-US" i="0" u="none" strike="noStrike" kern="0" cap="none" spc="19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Incellderm</a:t>
            </a:r>
            <a:r>
              <a:rPr kumimoji="0" lang="en-US" i="0" u="none" strike="noStrike" kern="0" cap="none" spc="195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egyedülálló Boo-</a:t>
            </a:r>
            <a:r>
              <a:rPr kumimoji="0" lang="en-US" i="0" u="none" strike="noStrike" kern="0" cap="none" spc="-4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Se-</a:t>
            </a:r>
            <a:r>
              <a:rPr kumimoji="0" lang="en-US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Boo</a:t>
            </a:r>
            <a:r>
              <a:rPr kumimoji="0" lang="en-US" i="0" u="none" strike="noStrike" kern="0" cap="none" spc="195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eljárása</a:t>
            </a:r>
            <a:r>
              <a:rPr kumimoji="0" lang="en-US" i="0" u="none" strike="noStrike" kern="0" cap="none" spc="195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i="0" u="none" strike="noStrike" kern="0" cap="none" spc="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(Booster/Serum/Booster)</a:t>
            </a:r>
            <a:r>
              <a:rPr kumimoji="0" lang="en-US" i="0" u="none" strike="noStrike" kern="0" cap="none" spc="195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i="0" u="none" strike="noStrike" kern="0" cap="none" spc="-1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teljes </a:t>
            </a:r>
            <a:r>
              <a:rPr kumimoji="0" lang="en-US" i="0" u="none" strike="noStrike" kern="0" cap="none" spc="55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mértékben</a:t>
            </a:r>
            <a:r>
              <a:rPr kumimoji="0" lang="en-US" i="0" u="none" strike="noStrike" kern="0" cap="none" spc="1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i="0" u="none" strike="noStrike" kern="0" cap="none" spc="3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biztosítja</a:t>
            </a:r>
            <a:r>
              <a:rPr kumimoji="0" lang="en-US" i="0" u="none" strike="noStrike" kern="0" cap="none" spc="1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i="0" u="none" strike="noStrike" kern="0" cap="none" spc="3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kumimoji="0" lang="en-US" i="0" u="none" strike="noStrike" kern="0" cap="none" spc="1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i="0" u="none" strike="noStrike" kern="0" cap="none" spc="55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bő</a:t>
            </a:r>
            <a:r>
              <a:rPr kumimoji="0" lang="en-US" i="0" u="none" strike="noStrike" kern="0" cap="none" spc="65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kumimoji="0" lang="en-US" i="0" u="none" strike="noStrike" kern="0" cap="none" spc="1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i="0" u="none" strike="noStrike" kern="0" cap="none" spc="30" normalizeH="0" baseline="0" noProof="0" dirty="0" err="1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számára</a:t>
            </a:r>
            <a:r>
              <a:rPr kumimoji="0" lang="en-US" i="0" u="none" strike="noStrike" kern="0" cap="none" spc="1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i="0" u="none" strike="noStrike" kern="0" cap="none" spc="3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kumimoji="0" lang="en-US" i="0" u="none" strike="noStrike" kern="0" cap="none" spc="15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i="0" u="none" strike="noStrike" kern="0" cap="none" spc="3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szükséges</a:t>
            </a:r>
            <a:r>
              <a:rPr kumimoji="0" lang="en-US" i="0" u="none" strike="noStrike" kern="0" cap="none" spc="15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i="0" u="none" strike="noStrike" kern="0" cap="none" spc="3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tápanyagokat</a:t>
            </a:r>
            <a:r>
              <a:rPr kumimoji="0" lang="en-US" i="0" u="none" strike="noStrike" kern="0" cap="none" spc="1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i="0" u="none" strike="noStrike" kern="0" cap="none" spc="3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és</a:t>
            </a:r>
            <a:r>
              <a:rPr kumimoji="0" lang="en-US" i="0" u="none" strike="noStrike" kern="0" cap="none" spc="1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i="0" u="none" strike="noStrike" kern="0" cap="none" spc="3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nedvességet.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005" y="117475"/>
            <a:ext cx="4537075" cy="45370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340475" y="5565775"/>
            <a:ext cx="462788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Ára: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90 (a kettő együtt)</a:t>
            </a:r>
          </a:p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Kiszerelés:  </a:t>
            </a:r>
            <a:r>
              <a:rPr lang="hu-HU" dirty="0" err="1">
                <a:latin typeface="Arial" panose="020B0604020202020204" pitchFamily="34" charset="0"/>
                <a:cs typeface="Arial" panose="020B0604020202020204" pitchFamily="34" charset="0"/>
              </a:rPr>
              <a:t>Booster</a:t>
            </a: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 130 ml és </a:t>
            </a:r>
            <a:r>
              <a:rPr lang="hu-HU" dirty="0" err="1">
                <a:latin typeface="Arial" panose="020B0604020202020204" pitchFamily="34" charset="0"/>
                <a:cs typeface="Arial" panose="020B0604020202020204" pitchFamily="34" charset="0"/>
              </a:rPr>
              <a:t>Serum</a:t>
            </a: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 45 ml</a:t>
            </a:r>
          </a:p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Mennyi ideig elegendő?   Kb.: 2 hónap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1439" y="4276815"/>
            <a:ext cx="4924698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 err="1">
                <a:latin typeface="Arial" panose="020B0604020202020204" pitchFamily="34" charset="0"/>
                <a:cs typeface="Arial" panose="020B0604020202020204" pitchFamily="34" charset="0"/>
              </a:rPr>
              <a:t>Föbb</a:t>
            </a:r>
            <a:r>
              <a:rPr lang="hu-HU" b="1" dirty="0">
                <a:latin typeface="Arial" panose="020B0604020202020204" pitchFamily="34" charset="0"/>
                <a:cs typeface="Arial" panose="020B0604020202020204" pitchFamily="34" charset="0"/>
              </a:rPr>
              <a:t> összetevői:  </a:t>
            </a:r>
            <a:r>
              <a:rPr lang="hu-HU" b="1" dirty="0" err="1">
                <a:latin typeface="Arial" panose="020B0604020202020204" pitchFamily="34" charset="0"/>
                <a:cs typeface="Arial" panose="020B0604020202020204" pitchFamily="34" charset="0"/>
              </a:rPr>
              <a:t>Booster</a:t>
            </a:r>
            <a:endParaRPr lang="hu-H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hu-H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Giant BYoungPool</a:t>
            </a:r>
            <a:r>
              <a:rPr lang="en-US" b="0" i="0" dirty="0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levélvíz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rtemisia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capillaris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kivonat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szkorbinsav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Hamamelis Virginiana (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boszorkánymogyoró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kivonat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glutaminsav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Vaccinium Macrocarpon (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Áfonya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Gyümölcskivonat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Rubus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Idaeus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Málna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Gyümölcskivonat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ózsa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kivonat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3000"/>
                <a:satMod val="150000"/>
                <a:shade val="98000"/>
                <a:lumMod val="102000"/>
              </a:schemeClr>
            </a:gs>
            <a:gs pos="75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-56551" y="1320256"/>
            <a:ext cx="7580632" cy="51945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object 3"/>
          <p:cNvSpPr txBox="1"/>
          <p:nvPr/>
        </p:nvSpPr>
        <p:spPr>
          <a:xfrm>
            <a:off x="7500313" y="104075"/>
            <a:ext cx="4271812" cy="846455"/>
          </a:xfrm>
          <a:prstGeom prst="rect">
            <a:avLst/>
          </a:prstGeom>
        </p:spPr>
        <p:txBody>
          <a:bodyPr vert="horz" wrap="square" lIns="0" tIns="15240" rIns="0" bIns="0" rtlCol="0">
            <a:spAutoFit/>
          </a:bodyPr>
          <a:lstStyle/>
          <a:p>
            <a:pPr marL="17145" marR="0" lvl="0" indent="0" algn="l" defTabSz="914400" rtl="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lang="hu-HU" kern="0" spc="30" dirty="0">
              <a:solidFill>
                <a:srgbClr val="595959"/>
              </a:solidFill>
              <a:latin typeface="Century Gothic" panose="020B0502020202020204" pitchFamily="34" charset="0"/>
              <a:cs typeface="Microsoft Sans Serif" panose="020B0604020202020204"/>
            </a:endParaRPr>
          </a:p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5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b="0" i="0" u="none" strike="noStrike" kern="0" cap="none" spc="3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kumimoji="0" b="0" i="0" u="none" strike="noStrike" kern="0" cap="none" spc="15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b="0" i="0" u="none" strike="noStrike" kern="0" cap="none" spc="45" normalizeH="0" baseline="0" noProof="0" dirty="0" err="1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hidratált</a:t>
            </a:r>
            <a:r>
              <a:rPr kumimoji="0" b="0" i="0" u="none" strike="noStrike" kern="0" cap="none" spc="15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hu-HU" b="0" i="0" u="none" strike="noStrike" kern="0" cap="none" spc="15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bőr könnyebb felszívódást biztosít a későbbi bőrápolások során.</a:t>
            </a:r>
            <a:endParaRPr kumimoji="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1289770" y="506462"/>
            <a:ext cx="5625380" cy="44386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8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Exkluzív</a:t>
            </a:r>
            <a:r>
              <a:rPr sz="2800" b="1" spc="3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sz="28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BooSeBoo</a:t>
            </a:r>
            <a:r>
              <a:rPr lang="de-DE" sz="2800" b="1" spc="35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800" b="1" spc="1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rituálé</a:t>
            </a:r>
            <a:endParaRPr sz="2800" b="1" dirty="0">
              <a:solidFill>
                <a:schemeClr val="accent6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745095" y="2105660"/>
            <a:ext cx="3931285" cy="28613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 err="1">
                <a:latin typeface="Arial" panose="020B0604020202020204" pitchFamily="34" charset="0"/>
                <a:cs typeface="Arial" panose="020B0604020202020204" pitchFamily="34" charset="0"/>
              </a:rPr>
              <a:t>Föbb</a:t>
            </a:r>
            <a:r>
              <a:rPr lang="hu-HU" b="1" dirty="0">
                <a:latin typeface="Arial" panose="020B0604020202020204" pitchFamily="34" charset="0"/>
                <a:cs typeface="Arial" panose="020B0604020202020204" pitchFamily="34" charset="0"/>
              </a:rPr>
              <a:t> összetevői:  </a:t>
            </a:r>
            <a:r>
              <a:rPr lang="hu-HU" b="1" dirty="0" err="1">
                <a:latin typeface="Arial" panose="020B0604020202020204" pitchFamily="34" charset="0"/>
                <a:cs typeface="Arial" panose="020B0604020202020204" pitchFamily="34" charset="0"/>
              </a:rPr>
              <a:t>Serum</a:t>
            </a:r>
            <a:endParaRPr lang="hu-H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hu-H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Giant BYoungPool</a:t>
            </a:r>
            <a:r>
              <a:rPr lang="en-US" b="1" i="0" dirty="0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levélvíz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rtemisia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capillaris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kivonat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Morinda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Citrifolia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kivonat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tokoferol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Rubus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Idaeus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málna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gyümölcskivonat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Rubus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Fruticosus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szeder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gyümölcskivonat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oryza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sativa (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rizs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kivonat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panax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ginzeng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gyökér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kivonat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 </a:t>
            </a:r>
            <a:r>
              <a:rPr lang="hu-HU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Q10 </a:t>
            </a:r>
            <a:r>
              <a:rPr lang="hu-HU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Ubikinon</a:t>
            </a:r>
            <a:r>
              <a:rPr lang="hu-HU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041459" y="5641340"/>
            <a:ext cx="3059201" cy="660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02895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b="0" i="0" u="none" strike="noStrike" kern="0" cap="none" spc="3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aktiválja</a:t>
            </a:r>
            <a:r>
              <a:rPr kumimoji="0" lang="en-US" b="0" i="0" u="none" strike="noStrike" kern="0" cap="none" spc="1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b="0" i="0" u="none" strike="noStrike" kern="0" cap="none" spc="3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kumimoji="0" lang="en-US" b="0" i="0" u="none" strike="noStrike" kern="0" cap="none" spc="1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b="0" i="0" u="none" strike="noStrike" kern="0" cap="none" spc="55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bő</a:t>
            </a:r>
            <a:r>
              <a:rPr kumimoji="0" lang="en-US" b="0" i="0" u="none" strike="noStrike" kern="0" cap="none" spc="3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ralapot</a:t>
            </a:r>
            <a:endParaRPr lang="en-US" kern="0" spc="30" dirty="0">
              <a:solidFill>
                <a:srgbClr val="59595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02895" marR="0" lvl="0" indent="-285750" algn="l" defTabSz="914400" rtl="0" eaLnBrk="1" fontAlgn="auto" latinLnBrk="0" hangingPunct="1">
              <a:lnSpc>
                <a:spcPct val="100000"/>
              </a:lnSpc>
              <a:spcBef>
                <a:spcPts val="12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b="0" i="0" u="none" strike="noStrike" kern="0" cap="none" spc="3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erősíti</a:t>
            </a:r>
            <a:r>
              <a:rPr kumimoji="0" lang="en-US" b="0" i="0" u="none" strike="noStrike" kern="0" cap="none" spc="1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b="0" i="0" u="none" strike="noStrike" kern="0" cap="none" spc="3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kumimoji="0" lang="en-US" b="0" i="0" u="none" strike="noStrike" kern="0" cap="none" spc="1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en-US" b="0" i="0" u="none" strike="noStrike" kern="0" cap="none" spc="55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bő</a:t>
            </a:r>
            <a:r>
              <a:rPr kumimoji="0" lang="en-US" b="0" i="0" u="none" strike="noStrike" kern="0" cap="none" spc="-10" normalizeH="0" baseline="0" noProof="0" dirty="0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r </a:t>
            </a:r>
            <a:r>
              <a:rPr kumimoji="0" lang="en-US" b="0" i="0" u="none" strike="noStrike" kern="0" cap="none" spc="-10" normalizeH="0" baseline="0" noProof="0" dirty="0" err="1">
                <a:ln>
                  <a:noFill/>
                </a:ln>
                <a:solidFill>
                  <a:srgbClr val="595959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sejtfalát</a:t>
            </a:r>
            <a:endParaRPr kumimoji="0" lang="en-US" b="0" i="0" u="none" strike="noStrike" kern="0" cap="none" spc="-10" normalizeH="0" baseline="0" noProof="0" dirty="0">
              <a:ln>
                <a:noFill/>
              </a:ln>
              <a:solidFill>
                <a:srgbClr val="595959"/>
              </a:solidFill>
              <a:effectLst/>
              <a:uLnTx/>
              <a:uFillTx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3000"/>
                <a:satMod val="150000"/>
                <a:shade val="98000"/>
                <a:lumMod val="102000"/>
              </a:schemeClr>
            </a:gs>
            <a:gs pos="81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25085" y="186690"/>
            <a:ext cx="5801995" cy="1325880"/>
          </a:xfrm>
        </p:spPr>
        <p:txBody>
          <a:bodyPr/>
          <a:lstStyle/>
          <a:p>
            <a:r>
              <a:rPr lang="hu-H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Active</a:t>
            </a:r>
            <a:r>
              <a:rPr lang="hu-H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Cream</a:t>
            </a:r>
            <a:r>
              <a:rPr lang="hu-H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EX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23485" y="1515110"/>
            <a:ext cx="6410325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Fokozza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 bőr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rugalmasságát</a:t>
            </a:r>
            <a:endParaRPr lang="hu-H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  <a:t>Klinikailag igazoltan javítja a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bőr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nedvességtartalm</a:t>
            </a:r>
            <a: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  <a:t>át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és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textúrájá</a:t>
            </a:r>
            <a: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Feltölti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 bőr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nedvességgátját</a:t>
            </a:r>
            <a:endParaRPr lang="hu-H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Még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legérzékenyebb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bőrt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is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táplálja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észrevehető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ragyogást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biztosítva</a:t>
            </a:r>
            <a:endParaRPr lang="hu-H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  <a:t>  Kollagéneket tartalmaz (3 féle)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7598" y="-509240"/>
            <a:ext cx="5485619" cy="5485619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9" name="TextBox 8"/>
          <p:cNvSpPr txBox="1"/>
          <p:nvPr/>
        </p:nvSpPr>
        <p:spPr>
          <a:xfrm>
            <a:off x="6834508" y="5593532"/>
            <a:ext cx="408178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Ára: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60 </a:t>
            </a:r>
          </a:p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Kiszerelés:  50 ml</a:t>
            </a:r>
          </a:p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Mennyi ideig elegendő?   Kb.: 2 hónap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3922" y="4424038"/>
            <a:ext cx="5943604" cy="20916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>
                <a:latin typeface="Arial" panose="020B0604020202020204" pitchFamily="34" charset="0"/>
                <a:cs typeface="Arial" panose="020B0604020202020204" pitchFamily="34" charset="0"/>
              </a:rPr>
              <a:t>Főbb összetevői:</a:t>
            </a:r>
          </a:p>
          <a:p>
            <a:r>
              <a:rPr lang="hu-HU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Giant Byoung Pool</a:t>
            </a:r>
            <a:r>
              <a:rPr lang="en-US" sz="1600" b="0" i="0" dirty="0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levélvíz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butilénglikol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víz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shea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vaj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Artemisia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Capillaris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kivonat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Ceramid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NP,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Nátrium-hialuronát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Astragalus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Membranaceus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gyökérkivonat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Rosa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Damascena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virágvíz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írisz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Florentina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gyökérkivonat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Camellia Sinensis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levélkivonat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Oryza Sativa (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rizs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csíraolaj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Cocos Nucifera (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kókuszdió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olaj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Chamomilla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Recutita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Matricaria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kivonat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Ginkgo Biloba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dió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kivonat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3000"/>
                <a:satMod val="150000"/>
                <a:shade val="98000"/>
                <a:lumMod val="102000"/>
              </a:schemeClr>
            </a:gs>
            <a:gs pos="86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34255" y="365125"/>
            <a:ext cx="6687185" cy="1325880"/>
          </a:xfrm>
        </p:spPr>
        <p:txBody>
          <a:bodyPr>
            <a:normAutofit/>
          </a:bodyPr>
          <a:lstStyle/>
          <a:p>
            <a:pPr algn="ctr"/>
            <a:r>
              <a:rPr lang="hu-H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Calming balance gel</a:t>
            </a:r>
            <a:br>
              <a:rPr lang="hu-H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(gyulladás csökkentő és hidratáló)</a:t>
            </a:r>
            <a:r>
              <a:rPr lang="hu-HU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panose="00000500000000000000" pitchFamily="2" charset="0"/>
              </a:rPr>
              <a:t> </a:t>
            </a:r>
            <a:endParaRPr lang="en-US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anose="000005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364480" y="2033905"/>
            <a:ext cx="615696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  <a:t>Azonnal nyugtatja a bőrt és láthatóan csökkenti a bőrpírt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  <a:t>Akár 72 órán át hidratálja a bőrt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  <a:t>Hűsíti a bőrt, miközben a hatóanyagok csökkentik a gyulladást és az irritációt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  <a:t>Több féle </a:t>
            </a:r>
            <a:r>
              <a:rPr lang="hu-HU" sz="2000" dirty="0" err="1">
                <a:latin typeface="Arial" panose="020B0604020202020204" pitchFamily="34" charset="0"/>
                <a:cs typeface="Arial" panose="020B0604020202020204" pitchFamily="34" charset="0"/>
              </a:rPr>
              <a:t>hyaluronsavat</a:t>
            </a:r>
            <a: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  <a:t> tartalmaz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390" y="238125"/>
            <a:ext cx="4746625" cy="43834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326477" y="4622158"/>
            <a:ext cx="5528858" cy="1876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>
                <a:latin typeface="Arial" panose="020B0604020202020204" pitchFamily="34" charset="0"/>
                <a:cs typeface="Arial" panose="020B0604020202020204" pitchFamily="34" charset="0"/>
              </a:rPr>
              <a:t>Főbb összetevői:</a:t>
            </a:r>
          </a:p>
          <a:p>
            <a:endParaRPr lang="hu-H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1600" b="1" i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Lava </a:t>
            </a:r>
            <a:r>
              <a:rPr lang="hu-HU" sz="1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sz="1600" b="1" i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íz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, Rosa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Damascena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virágvíz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Vitis Vinifera (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szőlő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gyümölcskivonat,Spirulina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Maxima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kivonat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 Artemisia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Capillaris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Kivonat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sz="1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Molekuláris </a:t>
            </a:r>
            <a:r>
              <a:rPr lang="en-US" sz="1600" b="1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arany</a:t>
            </a:r>
            <a:r>
              <a:rPr lang="en-US" sz="1600" b="1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loe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ferox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levél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kivonat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Theobroma cacao seed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extecoter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Fa)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levél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olaj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hu-HU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Hamamelis Virginiana (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varázsmogyoró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kivonat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656705" y="5576570"/>
            <a:ext cx="419036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Ára: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35</a:t>
            </a:r>
          </a:p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Kiszerelés:  100 ml</a:t>
            </a:r>
          </a:p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Mennyi ideig elegendő? Kb.: 2 hónap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3000"/>
                <a:satMod val="150000"/>
                <a:shade val="98000"/>
                <a:lumMod val="102000"/>
              </a:schemeClr>
            </a:gs>
            <a:gs pos="80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69685" y="365125"/>
            <a:ext cx="4038600" cy="1325563"/>
          </a:xfrm>
        </p:spPr>
        <p:txBody>
          <a:bodyPr>
            <a:noAutofit/>
          </a:bodyPr>
          <a:lstStyle/>
          <a:p>
            <a:r>
              <a:rPr lang="hu-H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Vieton </a:t>
            </a:r>
            <a:r>
              <a:rPr lang="hu-HU" sz="4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oil</a:t>
            </a:r>
            <a:r>
              <a:rPr lang="hu-H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Mist</a:t>
            </a:r>
            <a:r>
              <a:rPr lang="hu-H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</a:t>
            </a:r>
            <a:endParaRPr lang="en-US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88000" y="2222500"/>
            <a:ext cx="5740400" cy="2491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Védő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nedvességréteget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biztosít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hu-HU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  <a:t>Egyszerre hidratál és </a:t>
            </a:r>
            <a:r>
              <a:rPr lang="hu-HU" sz="2000" dirty="0" err="1">
                <a:latin typeface="Arial" panose="020B0604020202020204" pitchFamily="34" charset="0"/>
                <a:cs typeface="Arial" panose="020B0604020202020204" pitchFamily="34" charset="0"/>
              </a:rPr>
              <a:t>moisture</a:t>
            </a:r>
            <a: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hu-HU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hu-HU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Kiegyensúlyozza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 bőr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lipidjeit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hu-HU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Gyorsan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felszívódó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hidratálás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hu-HU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Megakadályozza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transepidermális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vízvesztést</a:t>
            </a:r>
            <a:endParaRPr lang="hu-HU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0" i="0" dirty="0">
                <a:effectLst/>
                <a:latin typeface="Montserrat" panose="00000500000000000000" pitchFamily="2" charset="0"/>
              </a:rPr>
              <a:t> </a:t>
            </a:r>
            <a:endParaRPr lang="hu-HU" b="0" i="0" dirty="0">
              <a:effectLst/>
              <a:latin typeface="Montserrat" panose="00000500000000000000" pitchFamily="2" charset="0"/>
            </a:endParaRPr>
          </a:p>
          <a:p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535" y="13335"/>
            <a:ext cx="4882515" cy="488251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543040" y="5506720"/>
            <a:ext cx="4785360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Ára: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35</a:t>
            </a:r>
          </a:p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Kiszerelés:  50 ml</a:t>
            </a:r>
          </a:p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Mennyi ideig elegendő? Kb.: 1-2 hónap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6942" y="4433563"/>
            <a:ext cx="5528858" cy="21228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>
                <a:latin typeface="Arial" panose="020B0604020202020204" pitchFamily="34" charset="0"/>
                <a:cs typeface="Arial" panose="020B0604020202020204" pitchFamily="34" charset="0"/>
              </a:rPr>
              <a:t>Főbb összetevői:</a:t>
            </a:r>
          </a:p>
          <a:p>
            <a:endParaRPr lang="hu-H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1600" b="1" i="0" dirty="0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Giant BYoung Pool </a:t>
            </a:r>
            <a:r>
              <a:rPr lang="hu-HU" sz="1600" b="1" i="0" dirty="0" err="1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extractum</a:t>
            </a:r>
            <a:r>
              <a:rPr lang="hu-HU" sz="1600" b="0" i="0" dirty="0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sz="1600" b="1" i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Lava </a:t>
            </a:r>
            <a:r>
              <a:rPr lang="hu-HU" sz="16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sz="1600" b="1" i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íz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,Caprylic/Capric Triglyceride, Niacinamide, Artemisia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Capillaris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Extract, Citrus Aurantium Bergamia (Bergamot) Camellia Japonica Seed Oil, Rosa Canina Fruit Oil, Cereus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Grandiflorus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(Cactus) Extract,</a:t>
            </a:r>
            <a:r>
              <a:rPr lang="hu-HU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Lavandula Angustifolia (Lavender) Ceramide NP, </a:t>
            </a:r>
            <a:endParaRPr lang="en-US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3000"/>
                <a:satMod val="150000"/>
                <a:shade val="98000"/>
                <a:lumMod val="102000"/>
              </a:schemeClr>
            </a:gs>
            <a:gs pos="79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56020" y="224790"/>
            <a:ext cx="4343400" cy="1325563"/>
          </a:xfrm>
        </p:spPr>
        <p:txBody>
          <a:bodyPr>
            <a:normAutofit/>
          </a:bodyPr>
          <a:lstStyle/>
          <a:p>
            <a:r>
              <a:rPr lang="hu-H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Vieton </a:t>
            </a:r>
            <a:r>
              <a:rPr lang="hu-H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stick</a:t>
            </a:r>
            <a:r>
              <a:rPr lang="hu-H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balm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kép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9065"/>
            <a:ext cx="5237480" cy="52374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604510" y="1550670"/>
            <a:ext cx="564642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0" i="0" dirty="0">
                <a:effectLst/>
                <a:latin typeface="Montserrat" panose="00000500000000000000" pitchFamily="2" charset="0"/>
              </a:rPr>
              <a:t>•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Védi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 bőr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nedvességtartalmá</a:t>
            </a:r>
            <a:r>
              <a:rPr lang="hu-HU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</a:p>
          <a:p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Csökkenti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finom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vonalak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és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ráncok</a:t>
            </a:r>
            <a:r>
              <a:rPr lang="hu-HU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megjelenését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hu-HU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Javítja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 bőr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rugalmasságát</a:t>
            </a:r>
            <a:endParaRPr lang="hu-HU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hu-HU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  <a:t>Minden keleti nő táskájában ott lapul</a:t>
            </a:r>
            <a:r>
              <a:rPr lang="hu-HU" sz="2000" dirty="0">
                <a:latin typeface="Montserrat" panose="00000500000000000000" pitchFamily="2" charset="0"/>
              </a:rPr>
              <a:t> </a:t>
            </a:r>
            <a:endParaRPr lang="en-US" sz="2000" dirty="0"/>
          </a:p>
        </p:txBody>
      </p:sp>
      <p:sp>
        <p:nvSpPr>
          <p:cNvPr id="7" name="TextBox 6"/>
          <p:cNvSpPr txBox="1"/>
          <p:nvPr/>
        </p:nvSpPr>
        <p:spPr>
          <a:xfrm>
            <a:off x="6685915" y="5467985"/>
            <a:ext cx="415798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Ára: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25</a:t>
            </a:r>
          </a:p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Kiszerelés:  9g</a:t>
            </a:r>
          </a:p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Mennyi ideig elegendő? Kb.: 1-2 hónap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36942" y="4597393"/>
            <a:ext cx="5528858" cy="19069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>
                <a:latin typeface="Arial" panose="020B0604020202020204" pitchFamily="34" charset="0"/>
                <a:cs typeface="Arial" panose="020B0604020202020204" pitchFamily="34" charset="0"/>
              </a:rPr>
              <a:t>Főbb összetevői:</a:t>
            </a:r>
          </a:p>
          <a:p>
            <a:endParaRPr lang="hu-H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1600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Giant Byoung Pool,</a:t>
            </a:r>
            <a:r>
              <a:rPr lang="hu-HU" sz="1600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i="0" dirty="0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Hydrogenated Castor Oil</a:t>
            </a:r>
            <a:r>
              <a:rPr lang="hu-HU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Camellia Japonica Seed Oil, Rosa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Damascena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Flower Water, Iris Florentina Root Extract, Cucumis Melo (Melon) Fruit Extract, Hedera Helix (Ivy) Leaf/Stem Extract, Glycyrrhiza Glabra (Licorice) Root Extract,</a:t>
            </a:r>
            <a:r>
              <a:rPr lang="en-US" b="0" i="0" dirty="0">
                <a:effectLst/>
                <a:latin typeface="Montserrat" panose="00000500000000000000" pitchFamily="2" charset="0"/>
              </a:rPr>
              <a:t> </a:t>
            </a:r>
            <a:endParaRPr lang="hu-HU" b="1" dirty="0">
              <a:latin typeface="Montserrat" panose="00000500000000000000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3000"/>
                <a:satMod val="150000"/>
                <a:shade val="98000"/>
                <a:lumMod val="102000"/>
              </a:schemeClr>
            </a:gs>
            <a:gs pos="75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kép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716" y="3429000"/>
            <a:ext cx="3247753" cy="3247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48194" y="1463036"/>
            <a:ext cx="3247754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SPF 50+ az UVA és UVB sugarak elleni védelemért </a:t>
            </a:r>
          </a:p>
          <a:p>
            <a:endParaRPr lang="hu-HU" sz="16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Nyírfanedv és 8 rétegű </a:t>
            </a:r>
            <a:r>
              <a:rPr lang="hu-HU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hialuronsav</a:t>
            </a:r>
            <a:r>
              <a:rPr lang="hu-HU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az egész napos hidratálásért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127859" y="1384658"/>
            <a:ext cx="3910150" cy="1322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Természetes, könnyű fedő krém, egyben ránckezelő az aktív összetevőknek köszönhetően (57% </a:t>
            </a:r>
            <a:r>
              <a:rPr lang="hu-HU" sz="1600" b="1" i="0" dirty="0">
                <a:solidFill>
                  <a:schemeClr val="accent6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BYoungPool</a:t>
            </a:r>
            <a:r>
              <a:rPr lang="hu-HU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levélvíz, </a:t>
            </a:r>
            <a:r>
              <a:rPr lang="hu-HU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niacinamid</a:t>
            </a:r>
            <a:r>
              <a:rPr lang="hu-HU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és peptidek) • Elfedi a foltokat és a bőrpírt 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52" name="Picture 4" descr="képdi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7375" y="2717075"/>
            <a:ext cx="4530634" cy="4530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képdi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5340" y="2953159"/>
            <a:ext cx="4058466" cy="4058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8856615" y="1515287"/>
            <a:ext cx="2769056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bőrápoló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és a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smink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tökéletes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keveréke</a:t>
            </a:r>
            <a:r>
              <a:rPr lang="hu-HU" sz="16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hu-HU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Elegánsan ta</a:t>
            </a:r>
            <a:r>
              <a:rPr lang="hu-HU" sz="1600" dirty="0">
                <a:latin typeface="Arial" panose="020B0604020202020204" pitchFamily="34" charset="0"/>
                <a:cs typeface="Arial" panose="020B0604020202020204" pitchFamily="34" charset="0"/>
              </a:rPr>
              <a:t>kar,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miközben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egész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nap </a:t>
            </a:r>
            <a:r>
              <a:rPr lang="en-US" sz="16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hidratál</a:t>
            </a:r>
            <a:r>
              <a:rPr lang="en-US" sz="16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 Box 1"/>
          <p:cNvSpPr txBox="1"/>
          <p:nvPr/>
        </p:nvSpPr>
        <p:spPr>
          <a:xfrm>
            <a:off x="173990" y="433705"/>
            <a:ext cx="36893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altLang="en-US" sz="2400">
                <a:latin typeface="Arial" panose="020B0604020202020204" pitchFamily="34" charset="0"/>
                <a:cs typeface="Arial" panose="020B0604020202020204" pitchFamily="34" charset="0"/>
              </a:rPr>
              <a:t>Aqua Protection fényvédő</a:t>
            </a:r>
          </a:p>
        </p:txBody>
      </p:sp>
      <p:sp>
        <p:nvSpPr>
          <p:cNvPr id="7" name="Text Box 6"/>
          <p:cNvSpPr txBox="1"/>
          <p:nvPr/>
        </p:nvSpPr>
        <p:spPr>
          <a:xfrm>
            <a:off x="4996180" y="433705"/>
            <a:ext cx="240411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altLang="en-US" sz="2400">
                <a:latin typeface="Arial" panose="020B0604020202020204" pitchFamily="34" charset="0"/>
                <a:cs typeface="Arial" panose="020B0604020202020204" pitchFamily="34" charset="0"/>
              </a:rPr>
              <a:t>Daily Aqua BB</a:t>
            </a:r>
          </a:p>
        </p:txBody>
      </p:sp>
      <p:sp>
        <p:nvSpPr>
          <p:cNvPr id="8" name="Text Box 7"/>
          <p:cNvSpPr txBox="1"/>
          <p:nvPr/>
        </p:nvSpPr>
        <p:spPr>
          <a:xfrm>
            <a:off x="8856345" y="433705"/>
            <a:ext cx="27330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altLang="en-US" sz="2400">
                <a:latin typeface="Arial" panose="020B0604020202020204" pitchFamily="34" charset="0"/>
                <a:cs typeface="Arial" panose="020B0604020202020204" pitchFamily="34" charset="0"/>
              </a:rPr>
              <a:t>4D Lustre Cushion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3000"/>
                <a:satMod val="150000"/>
                <a:shade val="98000"/>
                <a:lumMod val="102000"/>
              </a:schemeClr>
            </a:gs>
            <a:gs pos="74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Titel 1"/>
          <p:cNvSpPr>
            <a:spLocks noGrp="1"/>
          </p:cNvSpPr>
          <p:nvPr>
            <p:ph type="title"/>
          </p:nvPr>
        </p:nvSpPr>
        <p:spPr>
          <a:xfrm>
            <a:off x="317499" y="2974848"/>
            <a:ext cx="5973269" cy="2835402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hu-HU" sz="28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28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hu-HU" sz="28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</a:t>
            </a:r>
            <a:r>
              <a:rPr lang="en-US" sz="28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 </a:t>
            </a:r>
            <a:r>
              <a:rPr lang="en-US" sz="280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leghat</a:t>
            </a:r>
            <a:r>
              <a:rPr lang="hu-HU" sz="28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</a:t>
            </a:r>
            <a:r>
              <a:rPr lang="en-US" sz="280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konyabb</a:t>
            </a:r>
            <a:r>
              <a:rPr lang="en-US" sz="28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term</a:t>
            </a:r>
            <a:r>
              <a:rPr lang="hu-HU" sz="2800" dirty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</a:t>
            </a:r>
            <a:r>
              <a:rPr lang="en-US" sz="2800" dirty="0" err="1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kvonala</a:t>
            </a:r>
            <a:br>
              <a:rPr lang="hu-HU" sz="2800" dirty="0">
                <a:solidFill>
                  <a:schemeClr val="bg2">
                    <a:lumMod val="50000"/>
                  </a:schemeClr>
                </a:solidFill>
                <a:latin typeface="Montserrat" panose="00000500000000000000" pitchFamily="2" charset="0"/>
                <a:cs typeface="Arial" panose="020B0604020202020204" pitchFamily="34" charset="0"/>
              </a:rPr>
            </a:br>
            <a:br>
              <a:rPr lang="hu-HU" sz="2800" dirty="0">
                <a:solidFill>
                  <a:schemeClr val="bg2">
                    <a:lumMod val="50000"/>
                  </a:schemeClr>
                </a:solidFill>
                <a:latin typeface="Montserrat" panose="00000500000000000000" pitchFamily="2" charset="0"/>
                <a:cs typeface="Arial" panose="020B0604020202020204" pitchFamily="34" charset="0"/>
              </a:rPr>
            </a:br>
            <a:br>
              <a:rPr lang="en-US" sz="2800" dirty="0">
                <a:solidFill>
                  <a:schemeClr val="bg2">
                    <a:lumMod val="50000"/>
                  </a:schemeClr>
                </a:solidFill>
                <a:latin typeface="Montserrat" panose="00000500000000000000" pitchFamily="2" charset="0"/>
                <a:cs typeface="Arial" panose="020B0604020202020204" pitchFamily="34" charset="0"/>
              </a:rPr>
            </a:br>
            <a:r>
              <a:rPr lang="hu-HU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M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axim</a:t>
            </a:r>
            <a:r>
              <a:rPr lang="hu-HU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lisan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hidrat</a:t>
            </a:r>
            <a:r>
              <a:rPr lang="hu-HU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lja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bört</a:t>
            </a:r>
            <a:br>
              <a:rPr lang="en-US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V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isszaadja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bör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rugalmass</a:t>
            </a:r>
            <a:r>
              <a:rPr lang="hu-HU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</a:t>
            </a:r>
            <a:r>
              <a:rPr lang="hu-HU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br>
              <a:rPr lang="en-US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Lá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hu-HU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hatóan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feszesiti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bört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é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javitja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</a:t>
            </a:r>
            <a:br>
              <a:rPr lang="hu-HU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annak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strukt</a:t>
            </a:r>
            <a:r>
              <a:rPr lang="hu-HU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lang="hu-HU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j</a:t>
            </a:r>
            <a:r>
              <a:rPr lang="hu-HU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á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br>
              <a:rPr lang="hu-HU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hu-HU" sz="2800" dirty="0" err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Kifejzetten</a:t>
            </a:r>
            <a:r>
              <a:rPr lang="hu-HU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száraz bőrre ajánlott</a:t>
            </a:r>
            <a:br>
              <a:rPr lang="hu-HU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hu-HU" sz="2800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Csúcskategóriás termék</a:t>
            </a:r>
            <a:endParaRPr lang="en-US" sz="2800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1" name="Inhaltsplatzhalter 10" descr="Ein Bild, das Toilettenartikel, Text, Kosmetik, Hautpflege enthält.&#10;&#10;Automatisch generierte Beschreibung"/>
          <p:cNvPicPr>
            <a:picLocks noGrp="1" noChangeAspect="1"/>
          </p:cNvPicPr>
          <p:nvPr>
            <p:ph idx="1"/>
          </p:nvPr>
        </p:nvPicPr>
        <p:blipFill>
          <a:blip r:embed="rId2">
            <a:alphaModFix amt="8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0768" y="280611"/>
            <a:ext cx="5898183" cy="5898183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74943" y="1060550"/>
            <a:ext cx="54894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5400" dirty="0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Radiansome 100</a:t>
            </a:r>
            <a:endParaRPr lang="en-US" sz="5400" dirty="0">
              <a:solidFill>
                <a:schemeClr val="bg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0368174" y="6442890"/>
            <a:ext cx="2036055" cy="13843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900" i="0" u="none" strike="noStrike" kern="1200" cap="none" spc="0" normalizeH="0" baseline="0" noProof="0" dirty="0">
              <a:ln>
                <a:noFill/>
              </a:ln>
              <a:solidFill>
                <a:schemeClr val="accent1">
                  <a:lumMod val="75000"/>
                </a:schemeClr>
              </a:solidFill>
              <a:effectLst/>
              <a:uLnTx/>
              <a:uFillTx/>
              <a:latin typeface="Montserrat" panose="00000500000000000000" pitchFamily="2" charset="0"/>
              <a:cs typeface="Helvetica"/>
              <a:sym typeface="Calibri" panose="020F050202020403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3000"/>
                <a:satMod val="150000"/>
                <a:shade val="98000"/>
                <a:lumMod val="20000"/>
                <a:lumOff val="80000"/>
                <a:alpha val="37000"/>
              </a:schemeClr>
            </a:gs>
            <a:gs pos="62000">
              <a:schemeClr val="bg2">
                <a:tint val="98000"/>
                <a:satMod val="130000"/>
                <a:shade val="90000"/>
                <a:lumMod val="50000"/>
                <a:lumOff val="50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26882" y="525419"/>
            <a:ext cx="6986455" cy="1325563"/>
          </a:xfrm>
        </p:spPr>
        <p:txBody>
          <a:bodyPr>
            <a:normAutofit/>
          </a:bodyPr>
          <a:lstStyle/>
          <a:p>
            <a:r>
              <a:rPr lang="en-US" sz="3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RADIANSOME</a:t>
            </a:r>
            <a:r>
              <a:rPr lang="hu-HU" sz="3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100 </a:t>
            </a:r>
            <a:br>
              <a:rPr lang="hu-HU" sz="3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Microfluidizer Essential Toner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694249" y="2658649"/>
            <a:ext cx="8297458" cy="1445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0" i="0" dirty="0">
                <a:effectLst/>
                <a:latin typeface="Montserrat" panose="00000500000000000000" pitchFamily="2" charset="0"/>
              </a:rPr>
              <a:t>• </a:t>
            </a:r>
            <a:r>
              <a:rPr lang="en-US" sz="22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Tonizálja</a:t>
            </a:r>
            <a:r>
              <a:rPr lang="en-US" sz="22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és </a:t>
            </a:r>
            <a:r>
              <a:rPr lang="en-US" sz="22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felkészíti</a:t>
            </a:r>
            <a:r>
              <a:rPr lang="en-US" sz="22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2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bőrt</a:t>
            </a:r>
            <a:r>
              <a:rPr lang="en-US" sz="22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2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így</a:t>
            </a:r>
            <a:r>
              <a:rPr lang="en-US" sz="22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2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termékek</a:t>
            </a:r>
            <a:r>
              <a:rPr lang="en-US" sz="22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simábban</a:t>
            </a:r>
            <a:r>
              <a:rPr lang="en-US" sz="22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hu-HU" sz="22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2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22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és </a:t>
            </a:r>
            <a:r>
              <a:rPr lang="en-US" sz="22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jobban</a:t>
            </a:r>
            <a:r>
              <a:rPr lang="en-US" sz="22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felszívódhatnak</a:t>
            </a:r>
            <a:r>
              <a:rPr lang="hu-HU" sz="2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hu-HU" sz="22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2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 Az RK-Snowflake és a Vita-Complex </a:t>
            </a:r>
            <a:r>
              <a:rPr lang="en-US" sz="22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exkluzív</a:t>
            </a:r>
            <a:r>
              <a:rPr lang="en-US" sz="22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alapanyagai</a:t>
            </a:r>
            <a:r>
              <a:rPr lang="en-US" sz="22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Hidratálják</a:t>
            </a:r>
            <a:r>
              <a:rPr lang="hu-H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és</a:t>
            </a:r>
            <a:r>
              <a:rPr lang="hu-H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vitaminokkal</a:t>
            </a:r>
            <a:r>
              <a:rPr lang="en-US" sz="22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2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töltik</a:t>
            </a:r>
            <a:r>
              <a:rPr lang="en-US" sz="22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2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fel</a:t>
            </a:r>
            <a:r>
              <a:rPr lang="en-US" sz="22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2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bőrt</a:t>
            </a:r>
            <a:r>
              <a:rPr lang="en-US" sz="22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r>
              <a:rPr lang="en-US" sz="2200" b="0" i="0" dirty="0">
                <a:effectLst/>
                <a:latin typeface="Montserrat" panose="00000500000000000000" pitchFamily="2" charset="0"/>
              </a:rPr>
              <a:t> </a:t>
            </a:r>
            <a:endParaRPr lang="en-US" sz="2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3955" y="-334054"/>
            <a:ext cx="4754881" cy="475488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743700" y="5419725"/>
            <a:ext cx="408178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Ára: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70</a:t>
            </a:r>
          </a:p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Kiszerelés:  100ml</a:t>
            </a:r>
          </a:p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Mennyi ideig elegendő?   Kb.: 2 hónap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6942" y="4236713"/>
            <a:ext cx="5528858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>
                <a:latin typeface="Arial" panose="020B0604020202020204" pitchFamily="34" charset="0"/>
                <a:cs typeface="Arial" panose="020B0604020202020204" pitchFamily="34" charset="0"/>
              </a:rPr>
              <a:t>Főbb összetevői:</a:t>
            </a:r>
          </a:p>
          <a:p>
            <a:endParaRPr lang="hu-H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Giant Byoung Pool,</a:t>
            </a:r>
            <a:r>
              <a:rPr lang="en-US" b="0" i="0" dirty="0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b="1" i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Lava </a:t>
            </a:r>
            <a:r>
              <a:rPr lang="en-US" b="1" i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Víz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hidrogénezett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lecitin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niacinamid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Lupinus Albus mag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kivonat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nátrium-hialuronát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vanília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planifolia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gyümölcs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kivonat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Crataegus cuneata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gyümölcs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kivonat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iola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Odorata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virág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levél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kivonat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Helianthus Annuus (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napraforgó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virágkivonat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Több féle</a:t>
            </a:r>
            <a:r>
              <a:rPr lang="hu-HU" b="0" i="0" dirty="0">
                <a:effectLst/>
                <a:latin typeface="Montserrat" panose="00000500000000000000" pitchFamily="2" charset="0"/>
              </a:rPr>
              <a:t> </a:t>
            </a:r>
            <a:r>
              <a:rPr lang="hu-HU" b="0" i="0" dirty="0" err="1">
                <a:effectLst/>
                <a:latin typeface="Montserrat" panose="00000500000000000000" pitchFamily="2" charset="0"/>
              </a:rPr>
              <a:t>hyaluron</a:t>
            </a:r>
            <a:r>
              <a:rPr lang="hu-HU" b="0" i="0" dirty="0">
                <a:effectLst/>
                <a:latin typeface="Montserrat" panose="00000500000000000000" pitchFamily="2" charset="0"/>
              </a:rPr>
              <a:t> sav</a:t>
            </a:r>
            <a:r>
              <a:rPr lang="hu-HU" dirty="0">
                <a:latin typeface="Montserrat" panose="00000500000000000000" pitchFamily="2" charset="0"/>
              </a:rPr>
              <a:t> </a:t>
            </a:r>
            <a:endParaRPr lang="hu-HU" b="1" dirty="0">
              <a:latin typeface="Montserrat" panose="00000500000000000000" pitchFamily="2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3000"/>
                <a:satMod val="150000"/>
                <a:shade val="98000"/>
                <a:lumMod val="102000"/>
              </a:schemeClr>
            </a:gs>
            <a:gs pos="83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33900" y="365125"/>
            <a:ext cx="7708900" cy="1325563"/>
          </a:xfrm>
        </p:spPr>
        <p:txBody>
          <a:bodyPr>
            <a:normAutofit/>
          </a:bodyPr>
          <a:lstStyle/>
          <a:p>
            <a:pPr algn="ctr"/>
            <a:r>
              <a:rPr lang="en-US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RADIANSOME</a:t>
            </a:r>
            <a:r>
              <a:rPr lang="hu-HU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100 </a:t>
            </a:r>
            <a:br>
              <a:rPr lang="hu-HU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3600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mikrofluidizáló</a:t>
            </a:r>
            <a:r>
              <a:rPr lang="en-US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ampulla</a:t>
            </a:r>
            <a:r>
              <a:rPr lang="hu-HU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hu-HU" sz="3600" dirty="0" err="1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serum</a:t>
            </a:r>
            <a:r>
              <a:rPr lang="hu-HU" sz="3600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3600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076" name="Picture 4" descr="kép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96473"/>
            <a:ext cx="4051756" cy="405175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396330" y="1766751"/>
            <a:ext cx="7708900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0" i="0" dirty="0">
                <a:effectLst/>
                <a:latin typeface="Montserrat" panose="00000500000000000000" pitchFamily="2" charset="0"/>
              </a:rPr>
              <a:t>•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mikrofluidizáló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formula lehetővé teszi a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gyors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és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hatékony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felszívódást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bőrben</a:t>
            </a:r>
            <a:endParaRPr lang="hu-HU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 Magas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koncentrációjú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szabadalmaztatott</a:t>
            </a:r>
            <a:endParaRPr lang="hu-HU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öregedésgátló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komplexek</a:t>
            </a:r>
            <a:endParaRPr lang="hu-HU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Azonnali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hidratálást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biztosít</a:t>
            </a:r>
            <a:r>
              <a:rPr lang="hu-HU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kifejezetten száraz </a:t>
            </a:r>
            <a:r>
              <a:rPr lang="hu-HU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bőrtipusra</a:t>
            </a:r>
            <a:endParaRPr lang="hu-HU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  <a:t>  Nanoliposzómás technológia, a cég legkiválóbb terméke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642100" y="5499100"/>
            <a:ext cx="4081780" cy="922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Ára: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110</a:t>
            </a:r>
          </a:p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Kiszerelés:  30ml</a:t>
            </a:r>
          </a:p>
          <a:p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Mennyi ideig elegendő?   Kb.: 2 hónap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8042" y="4160513"/>
            <a:ext cx="5528858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>
                <a:latin typeface="Montserrat" panose="00000500000000000000" pitchFamily="2" charset="0"/>
              </a:rPr>
              <a:t>Főbb összetevői:</a:t>
            </a:r>
          </a:p>
          <a:p>
            <a:endParaRPr lang="hu-HU" b="1" dirty="0">
              <a:latin typeface="Montserrat" panose="00000500000000000000" pitchFamily="2" charset="0"/>
            </a:endParaRPr>
          </a:p>
          <a:p>
            <a:r>
              <a:rPr lang="hu-HU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Giant BYoung Pool</a:t>
            </a:r>
            <a:r>
              <a:rPr lang="hu-HU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b="0" i="0" dirty="0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b="1" i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Lava </a:t>
            </a:r>
            <a:r>
              <a:rPr lang="en-US" b="1" i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Víz</a:t>
            </a:r>
            <a:r>
              <a:rPr lang="en-US" b="0" i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hidrogénezett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lecitin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niacinamid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makadámia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ternifolia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magolaj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ceramid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NP, Allantoin, Lupinus Albus mag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kivonat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vanília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planifolia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gyümölcs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kivonat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Crataegus Cuneata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gyümölcs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kivonat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Viola Odorata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virág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levél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kivonat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Sapienana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Flotum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Damas (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muszavirág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víz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hu-H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3000"/>
                <a:satMod val="150000"/>
                <a:shade val="98000"/>
                <a:lumMod val="102000"/>
              </a:schemeClr>
            </a:gs>
            <a:gs pos="76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61000" y="365125"/>
            <a:ext cx="58928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RADIANSOME</a:t>
            </a:r>
            <a:r>
              <a:rPr lang="hu-H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100 </a:t>
            </a:r>
            <a:br>
              <a:rPr lang="hu-HU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4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mikrofluidizáló</a:t>
            </a:r>
            <a:r>
              <a:rPr lang="en-US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krém</a:t>
            </a:r>
            <a:endParaRPr lang="en-US" sz="4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068386" y="1802489"/>
            <a:ext cx="6900094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0" i="0" dirty="0">
                <a:effectLst/>
                <a:latin typeface="Montserrat" panose="00000500000000000000" pitchFamily="2" charset="0"/>
              </a:rPr>
              <a:t>•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Javítja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 bőr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külső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és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belső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rugalmasságát</a:t>
            </a:r>
            <a:endParaRPr lang="hu-HU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hu-HU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• Szabadalmaztatott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összetevők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az egyedülálló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fiatalító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és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hidratáló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teljesítmény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érdekében</a:t>
            </a:r>
            <a:r>
              <a:rPr lang="en-US" sz="20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hu-HU" sz="20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hu-HU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  <a:t>Nanoliposzómás technológia, fiatalító hatást biztosít</a:t>
            </a:r>
          </a:p>
          <a:p>
            <a: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  <a:t>Intenzív tápanyag ellátás a bőrsejteknek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8" name="Picture 2" descr="kép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504" y="0"/>
            <a:ext cx="4221481" cy="422148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842125" y="5455518"/>
            <a:ext cx="4511675" cy="10147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  <a:t>Ára: 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$</a:t>
            </a:r>
            <a: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  <a:t> 90</a:t>
            </a:r>
          </a:p>
          <a:p>
            <a: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  <a:t>Kiszerelés:  50ml</a:t>
            </a:r>
          </a:p>
          <a:p>
            <a: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  <a:t>Mennyi ideig elegendő?   Kb.: 2 hónap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8042" y="4160513"/>
            <a:ext cx="5947958" cy="2584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b="1" dirty="0">
                <a:latin typeface="Arial" panose="020B0604020202020204" pitchFamily="34" charset="0"/>
                <a:cs typeface="Arial" panose="020B0604020202020204" pitchFamily="34" charset="0"/>
              </a:rPr>
              <a:t>Főbb összetevői:</a:t>
            </a:r>
          </a:p>
          <a:p>
            <a:endParaRPr lang="hu-H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b="1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Giant BYoung Pool</a:t>
            </a:r>
            <a:r>
              <a:rPr lang="hu-HU" dirty="0">
                <a:solidFill>
                  <a:schemeClr val="accent6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b="0" i="0" dirty="0">
                <a:solidFill>
                  <a:schemeClr val="accent6">
                    <a:lumMod val="75000"/>
                  </a:schemeClr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b="1" i="0" dirty="0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Lava </a:t>
            </a:r>
            <a:r>
              <a:rPr lang="en-US" b="1" i="0" dirty="0" err="1">
                <a:solidFill>
                  <a:schemeClr val="accent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Víz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hidrogénezett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lecitin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Brassica Campestris (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repce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szterolok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Ternifolia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magolaj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hu-HU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anthenol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tokoferol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nátrium-hialuronát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kókusz-kaprilát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kaprát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ceramid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NP, Crataegus Cuneata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gyümölcs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kivonat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Viola Odorata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virág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levél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kivonat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Leucojum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Aestivum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hagyma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kivonat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Rosa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Damascena</a:t>
            </a:r>
            <a:r>
              <a:rPr lang="en-US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virágvíz</a:t>
            </a:r>
            <a:endParaRPr lang="hu-H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3000"/>
                <a:satMod val="150000"/>
                <a:shade val="98000"/>
                <a:lumMod val="102000"/>
              </a:schemeClr>
            </a:gs>
            <a:gs pos="83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1935" y="29204"/>
            <a:ext cx="10515600" cy="1325563"/>
          </a:xfrm>
        </p:spPr>
        <p:txBody>
          <a:bodyPr>
            <a:normAutofit/>
          </a:bodyPr>
          <a:lstStyle/>
          <a:p>
            <a:r>
              <a:rPr lang="hu-HU" sz="3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Nanofiber</a:t>
            </a:r>
            <a:r>
              <a:rPr lang="hu-HU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Collagen olvadó maszk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65662"/>
            <a:ext cx="4244080" cy="5492338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4429502" y="2624445"/>
            <a:ext cx="7671457" cy="34766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sz="2200" dirty="0">
                <a:latin typeface="Arial" panose="020B0604020202020204" pitchFamily="34" charset="0"/>
                <a:cs typeface="Arial" panose="020B0604020202020204" pitchFamily="34" charset="0"/>
              </a:rPr>
              <a:t>Nagy tisztaságú, I-es típusú tengeri eredetű kollagént tartalmaz kétféle formában:</a:t>
            </a:r>
          </a:p>
          <a:p>
            <a:endParaRPr lang="hu-HU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hu-HU" sz="2200" dirty="0">
                <a:latin typeface="Arial" panose="020B0604020202020204" pitchFamily="34" charset="0"/>
                <a:cs typeface="Arial" panose="020B0604020202020204" pitchFamily="34" charset="0"/>
              </a:rPr>
              <a:t>1.  </a:t>
            </a:r>
            <a:r>
              <a:rPr lang="hu-HU" sz="2200" dirty="0" err="1">
                <a:latin typeface="Arial" panose="020B0604020202020204" pitchFamily="34" charset="0"/>
                <a:cs typeface="Arial" panose="020B0604020202020204" pitchFamily="34" charset="0"/>
              </a:rPr>
              <a:t>elektrofon</a:t>
            </a:r>
            <a:r>
              <a:rPr lang="hu-HU" sz="2200" dirty="0">
                <a:latin typeface="Arial" panose="020B0604020202020204" pitchFamily="34" charset="0"/>
                <a:cs typeface="Arial" panose="020B0604020202020204" pitchFamily="34" charset="0"/>
              </a:rPr>
              <a:t> szálak, amelyek 40-szer kisebbek, mint a bőr pórusai (maximum abszorpció és szerkezeti támogatás)</a:t>
            </a:r>
          </a:p>
          <a:p>
            <a:r>
              <a:rPr lang="hu-H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hu-HU" sz="2200" dirty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hu-HU" sz="2200" dirty="0" err="1">
                <a:latin typeface="Arial" panose="020B0604020202020204" pitchFamily="34" charset="0"/>
                <a:cs typeface="Arial" panose="020B0604020202020204" pitchFamily="34" charset="0"/>
              </a:rPr>
              <a:t>hidrolizált</a:t>
            </a:r>
            <a:r>
              <a:rPr lang="hu-HU" sz="2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200" dirty="0" err="1">
                <a:latin typeface="Arial" panose="020B0604020202020204" pitchFamily="34" charset="0"/>
                <a:cs typeface="Arial" panose="020B0604020202020204" pitchFamily="34" charset="0"/>
              </a:rPr>
              <a:t>peptidek</a:t>
            </a:r>
            <a:r>
              <a:rPr lang="hu-HU" sz="2200" dirty="0">
                <a:latin typeface="Arial" panose="020B0604020202020204" pitchFamily="34" charset="0"/>
                <a:cs typeface="Arial" panose="020B0604020202020204" pitchFamily="34" charset="0"/>
              </a:rPr>
              <a:t> az intenzív hidratálás érdekében.</a:t>
            </a:r>
          </a:p>
          <a:p>
            <a:endParaRPr lang="hu-HU" sz="2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hu-HU" sz="2200" dirty="0">
                <a:latin typeface="Arial" panose="020B0604020202020204" pitchFamily="34" charset="0"/>
                <a:cs typeface="Arial" panose="020B0604020202020204" pitchFamily="34" charset="0"/>
              </a:rPr>
              <a:t>Eredeti származási tanúsítvánnyal rendelkezik                                                        a „Marine Stewardship Council” által.</a:t>
            </a:r>
            <a:endParaRPr lang="en-US" sz="2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502737" y="178127"/>
            <a:ext cx="2851063" cy="2183765"/>
          </a:xfrm>
          <a:prstGeom prst="rect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1"/>
          </a:fontRef>
        </p:style>
        <p:txBody>
          <a:bodyPr wrap="square" rtlCol="0">
            <a:spAutoFit/>
          </a:bodyPr>
          <a:lstStyle/>
          <a:p>
            <a:pPr algn="ctr"/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New Zealand-i </a:t>
            </a:r>
          </a:p>
          <a:p>
            <a:pPr algn="ctr"/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tengeri collagen</a:t>
            </a:r>
          </a:p>
          <a:p>
            <a:pPr algn="ctr"/>
            <a:endParaRPr lang="hu-HU" sz="1600" dirty="0">
              <a:latin typeface="Century Gothic" panose="020B0502020202020204" pitchFamily="34" charset="0"/>
            </a:endParaRPr>
          </a:p>
          <a:p>
            <a:pPr algn="ctr"/>
            <a:endParaRPr lang="hu-HU" sz="1600" dirty="0">
              <a:latin typeface="Century Gothic" panose="020B0502020202020204" pitchFamily="34" charset="0"/>
            </a:endParaRPr>
          </a:p>
          <a:p>
            <a:pPr algn="ctr"/>
            <a:endParaRPr lang="hu-HU" sz="1600" dirty="0">
              <a:latin typeface="Century Gothic" panose="020B0502020202020204" pitchFamily="34" charset="0"/>
            </a:endParaRPr>
          </a:p>
          <a:p>
            <a:pPr algn="ctr"/>
            <a:endParaRPr lang="hu-HU" sz="1600" dirty="0">
              <a:latin typeface="Century Gothic" panose="020B0502020202020204" pitchFamily="34" charset="0"/>
            </a:endParaRPr>
          </a:p>
          <a:p>
            <a:pPr algn="ctr"/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kis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mole</a:t>
            </a: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kulájú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hu-HU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collagen peptide mask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6703" y="923482"/>
            <a:ext cx="523129" cy="7107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3000"/>
                <a:satMod val="150000"/>
                <a:shade val="98000"/>
                <a:lumMod val="102000"/>
              </a:schemeClr>
            </a:gs>
            <a:gs pos="84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185670"/>
            <a:ext cx="12192000" cy="4064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3600450" y="582930"/>
            <a:ext cx="458651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48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Beauty rituálék</a:t>
            </a:r>
            <a:endParaRPr lang="en-US" sz="48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3000"/>
                <a:satMod val="150000"/>
                <a:shade val="98000"/>
                <a:lumMod val="102000"/>
              </a:schemeClr>
            </a:gs>
            <a:gs pos="76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6100" y="0"/>
            <a:ext cx="3185765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4244" y="3157121"/>
            <a:ext cx="3609439" cy="360943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5041" y="3510280"/>
            <a:ext cx="1206957" cy="290322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88608" y="4056380"/>
            <a:ext cx="2903220" cy="290322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6524055" y="320040"/>
            <a:ext cx="540083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sz="36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Collagen melting sheet</a:t>
            </a:r>
          </a:p>
          <a:p>
            <a:pPr algn="ctr"/>
            <a:r>
              <a:rPr lang="hu-HU" sz="36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 panose="020B0502020202020204" pitchFamily="34" charset="0"/>
              </a:rPr>
              <a:t> rituálé</a:t>
            </a:r>
            <a:endParaRPr lang="en-US" sz="36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entury Gothic" panose="020B0502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77540" y="2594610"/>
            <a:ext cx="194430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hu-HU" b="1" dirty="0" err="1">
                <a:latin typeface="Century Gothic" panose="020B0502020202020204" pitchFamily="34" charset="0"/>
              </a:rPr>
              <a:t>Step</a:t>
            </a:r>
            <a:r>
              <a:rPr lang="hu-HU" b="1" dirty="0">
                <a:latin typeface="Century Gothic" panose="020B0502020202020204" pitchFamily="34" charset="0"/>
              </a:rPr>
              <a:t> 2.</a:t>
            </a:r>
          </a:p>
          <a:p>
            <a:pPr algn="ctr"/>
            <a:r>
              <a:rPr lang="hu-HU" b="1" dirty="0">
                <a:latin typeface="Century Gothic" panose="020B0502020202020204" pitchFamily="34" charset="0"/>
              </a:rPr>
              <a:t>Melting sheet</a:t>
            </a:r>
            <a:endParaRPr lang="en-US" b="1" dirty="0">
              <a:latin typeface="Century Gothic" panose="020B0502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95300" y="1855470"/>
            <a:ext cx="1944304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000" dirty="0" err="1">
                <a:latin typeface="Arial" panose="020B0604020202020204" pitchFamily="34" charset="0"/>
                <a:cs typeface="Arial" panose="020B0604020202020204" pitchFamily="34" charset="0"/>
              </a:rPr>
              <a:t>Step</a:t>
            </a:r>
            <a: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  <a:t> 1.</a:t>
            </a:r>
          </a:p>
          <a:p>
            <a:pPr algn="ctr"/>
            <a:r>
              <a:rPr lang="hu-HU" sz="2000" dirty="0" err="1">
                <a:latin typeface="Arial" panose="020B0604020202020204" pitchFamily="34" charset="0"/>
                <a:cs typeface="Arial" panose="020B0604020202020204" pitchFamily="34" charset="0"/>
              </a:rPr>
              <a:t>Vieton</a:t>
            </a:r>
            <a: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000" dirty="0" err="1">
                <a:latin typeface="Arial" panose="020B0604020202020204" pitchFamily="34" charset="0"/>
                <a:cs typeface="Arial" panose="020B0604020202020204" pitchFamily="34" charset="0"/>
              </a:rPr>
              <a:t>oil</a:t>
            </a:r>
            <a: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2000" dirty="0" err="1">
                <a:latin typeface="Arial" panose="020B0604020202020204" pitchFamily="34" charset="0"/>
                <a:cs typeface="Arial" panose="020B0604020202020204" pitchFamily="34" charset="0"/>
              </a:rPr>
              <a:t>mist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819900" y="1887855"/>
            <a:ext cx="1944304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2000" dirty="0" err="1">
                <a:latin typeface="Arial" panose="020B0604020202020204" pitchFamily="34" charset="0"/>
                <a:cs typeface="Arial" panose="020B0604020202020204" pitchFamily="34" charset="0"/>
              </a:rPr>
              <a:t>Step</a:t>
            </a:r>
            <a: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  <a:t> 3.</a:t>
            </a:r>
          </a:p>
          <a:p>
            <a:pPr algn="ctr"/>
            <a:r>
              <a:rPr lang="hu-HU" sz="2000" dirty="0" err="1">
                <a:latin typeface="Arial" panose="020B0604020202020204" pitchFamily="34" charset="0"/>
                <a:cs typeface="Arial" panose="020B0604020202020204" pitchFamily="34" charset="0"/>
              </a:rPr>
              <a:t>Booster</a:t>
            </a:r>
            <a:r>
              <a:rPr lang="hu-HU" sz="2000" dirty="0">
                <a:latin typeface="Arial" panose="020B0604020202020204" pitchFamily="34" charset="0"/>
                <a:cs typeface="Arial" panose="020B0604020202020204" pitchFamily="34" charset="0"/>
              </a:rPr>
              <a:t> EX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881870" y="1915160"/>
            <a:ext cx="1944304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dirty="0" err="1">
                <a:latin typeface="Arial" panose="020B0604020202020204" pitchFamily="34" charset="0"/>
                <a:cs typeface="Arial" panose="020B0604020202020204" pitchFamily="34" charset="0"/>
              </a:rPr>
              <a:t>Step</a:t>
            </a: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 4.</a:t>
            </a:r>
          </a:p>
          <a:p>
            <a:pPr algn="ctr"/>
            <a:r>
              <a:rPr lang="hu-HU" dirty="0" err="1">
                <a:latin typeface="Arial" panose="020B0604020202020204" pitchFamily="34" charset="0"/>
                <a:cs typeface="Arial" panose="020B0604020202020204" pitchFamily="34" charset="0"/>
              </a:rPr>
              <a:t>Active</a:t>
            </a: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dirty="0" err="1">
                <a:latin typeface="Arial" panose="020B0604020202020204" pitchFamily="34" charset="0"/>
                <a:cs typeface="Arial" panose="020B0604020202020204" pitchFamily="34" charset="0"/>
              </a:rPr>
              <a:t>Cream</a:t>
            </a:r>
            <a:r>
              <a:rPr lang="hu-HU" dirty="0">
                <a:latin typeface="Arial" panose="020B0604020202020204" pitchFamily="34" charset="0"/>
                <a:cs typeface="Arial" panose="020B0604020202020204" pitchFamily="34" charset="0"/>
              </a:rPr>
              <a:t> EX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436754" y="6465750"/>
            <a:ext cx="2036055" cy="161290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0" tIns="0" rIns="0" bIns="0" numCol="1" spcCol="38100" rtlCol="0" anchor="t">
            <a:spAutoFit/>
          </a:bodyPr>
          <a:lstStyle/>
          <a:p>
            <a:pPr marL="0" marR="0" lvl="0" indent="0" algn="ctr" defTabSz="914400" rtl="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050" i="0" u="none" strike="noStrike" kern="1200" cap="none" spc="0" normalizeH="0" baseline="0" noProof="0" dirty="0">
              <a:ln>
                <a:noFill/>
              </a:ln>
              <a:solidFill>
                <a:schemeClr val="accent2">
                  <a:lumMod val="75000"/>
                </a:schemeClr>
              </a:solidFill>
              <a:effectLst/>
              <a:uLnTx/>
              <a:uFillTx/>
              <a:latin typeface="Montserrat" panose="00000500000000000000" pitchFamily="2" charset="0"/>
              <a:cs typeface="Helvetica"/>
              <a:sym typeface="Calibri" panose="020F0502020204030204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3000"/>
                <a:satMod val="150000"/>
                <a:shade val="98000"/>
                <a:lumMod val="102000"/>
              </a:schemeClr>
            </a:gs>
            <a:gs pos="77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6004" y="0"/>
            <a:ext cx="8875996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68630" y="2697480"/>
            <a:ext cx="2498725" cy="13220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4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6 lépéses </a:t>
            </a:r>
          </a:p>
          <a:p>
            <a:r>
              <a:rPr lang="hu-HU" sz="4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EX rituálé</a:t>
            </a:r>
            <a:endParaRPr lang="en-US" sz="40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3000"/>
                <a:satMod val="150000"/>
                <a:shade val="98000"/>
                <a:lumMod val="102000"/>
              </a:schemeClr>
            </a:gs>
            <a:gs pos="82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4985" y="0"/>
            <a:ext cx="887387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68630" y="2697480"/>
            <a:ext cx="2498725" cy="13220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4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9 lépéses </a:t>
            </a:r>
          </a:p>
          <a:p>
            <a:r>
              <a:rPr lang="hu-HU" sz="4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EX rituálé</a:t>
            </a:r>
            <a:endParaRPr lang="en-US" sz="40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3000"/>
                <a:satMod val="150000"/>
                <a:shade val="98000"/>
                <a:lumMod val="102000"/>
              </a:schemeClr>
            </a:gs>
            <a:gs pos="76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6004" y="0"/>
            <a:ext cx="8875996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2074" y="2697480"/>
            <a:ext cx="3035300" cy="19380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hu-HU" sz="4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5 lépéses </a:t>
            </a:r>
          </a:p>
          <a:p>
            <a:pPr algn="ctr"/>
            <a:r>
              <a:rPr lang="hu-HU" sz="4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Radiansome</a:t>
            </a:r>
          </a:p>
          <a:p>
            <a:pPr algn="ctr"/>
            <a:r>
              <a:rPr lang="hu-HU" sz="4000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rituálé</a:t>
            </a:r>
            <a:endParaRPr lang="en-US" sz="40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21000">
              <a:srgbClr val="E8E3DA"/>
            </a:gs>
            <a:gs pos="99000">
              <a:schemeClr val="accent3">
                <a:lumMod val="5000"/>
                <a:lumOff val="95000"/>
              </a:schemeClr>
            </a:gs>
            <a:gs pos="100000">
              <a:schemeClr val="accent3">
                <a:lumMod val="30000"/>
                <a:lumOff val="70000"/>
              </a:schemeClr>
            </a:gs>
          </a:gsLst>
          <a:lin ang="12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3"/>
          <p:cNvSpPr txBox="1"/>
          <p:nvPr/>
        </p:nvSpPr>
        <p:spPr>
          <a:xfrm>
            <a:off x="401393" y="13296"/>
            <a:ext cx="115089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hu-HU" sz="2800" b="1" i="1" dirty="0">
              <a:solidFill>
                <a:srgbClr val="B4E9F6"/>
              </a:solidFill>
            </a:endParaRPr>
          </a:p>
          <a:p>
            <a:pPr algn="ctr"/>
            <a:endParaRPr lang="hu-HU" sz="2800" b="1" i="1" dirty="0">
              <a:solidFill>
                <a:srgbClr val="002060"/>
              </a:solidFill>
            </a:endParaRPr>
          </a:p>
          <a:p>
            <a:pPr algn="ctr"/>
            <a:endParaRPr lang="hu-HU" sz="2800" b="1" i="1" dirty="0">
              <a:solidFill>
                <a:srgbClr val="B4E9F6"/>
              </a:solidFill>
            </a:endParaRPr>
          </a:p>
        </p:txBody>
      </p:sp>
      <p:pic>
        <p:nvPicPr>
          <p:cNvPr id="5" name="그림 6" descr="텍스트, 표지판, 어두운, 게이지이(가) 표시된 사진&#10;&#10;자동 생성된 설명"/>
          <p:cNvPicPr>
            <a:picLocks noChangeAspect="1"/>
          </p:cNvPicPr>
          <p:nvPr/>
        </p:nvPicPr>
        <p:blipFill rotWithShape="1">
          <a:blip r:embed="rId2" cstate="print"/>
          <a:srcRect/>
          <a:stretch>
            <a:fillRect/>
          </a:stretch>
        </p:blipFill>
        <p:spPr>
          <a:xfrm>
            <a:off x="3601457" y="538944"/>
            <a:ext cx="4609455" cy="937295"/>
          </a:xfrm>
          <a:prstGeom prst="rect">
            <a:avLst/>
          </a:prstGeom>
        </p:spPr>
      </p:pic>
      <p:pic>
        <p:nvPicPr>
          <p:cNvPr id="10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210" y="2062480"/>
            <a:ext cx="10664190" cy="44716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3000"/>
                <a:satMod val="150000"/>
                <a:shade val="98000"/>
                <a:lumMod val="102000"/>
              </a:schemeClr>
            </a:gs>
            <a:gs pos="94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bg2">
                <a:shade val="63000"/>
                <a:satMod val="12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zövegdoboz 3"/>
          <p:cNvSpPr txBox="1"/>
          <p:nvPr/>
        </p:nvSpPr>
        <p:spPr>
          <a:xfrm>
            <a:off x="341630" y="890905"/>
            <a:ext cx="11508740" cy="359092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endParaRPr lang="hu-HU" sz="2800" b="1" i="1" dirty="0">
              <a:solidFill>
                <a:srgbClr val="002060"/>
              </a:solidFill>
            </a:endParaRPr>
          </a:p>
          <a:p>
            <a:pPr algn="ctr"/>
            <a:r>
              <a:rPr lang="hu-HU" sz="2400" b="1" i="1" dirty="0">
                <a:solidFill>
                  <a:srgbClr val="556B5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világ egyik leghatékonyabb bőrregeneráló és ránctalanító                  készítménye van a kezünkbe, mutassuk meg a világnak az ősi                         K-Beauty kozmetikum fiatalító erejét</a:t>
            </a:r>
          </a:p>
          <a:p>
            <a:pPr algn="ctr"/>
            <a:endParaRPr lang="hu-HU" sz="2000" b="1" i="1" dirty="0">
              <a:solidFill>
                <a:srgbClr val="B4E9F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endParaRPr lang="hu-HU" sz="2000" b="1" i="1" dirty="0">
              <a:solidFill>
                <a:srgbClr val="B4E9F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hu-HU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Elsőként kapod az információt, ami a jó időzítés esszenciája. Most egy helyes döntéssel Európa legelső Riman felhasználója, vagy vezetője lehetsz</a:t>
            </a:r>
          </a:p>
          <a:p>
            <a:endParaRPr lang="en-US" sz="2000" b="1" i="1" dirty="0">
              <a:solidFill>
                <a:srgbClr val="B4E9F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그림 6" descr="텍스트, 표지판, 어두운, 게이지이(가) 표시된 사진&#10;&#10;자동 생성된 설명"/>
          <p:cNvPicPr>
            <a:picLocks noChangeAspect="1"/>
          </p:cNvPicPr>
          <p:nvPr/>
        </p:nvPicPr>
        <p:blipFill rotWithShape="1">
          <a:blip r:embed="rId3" cstate="print"/>
          <a:srcRect/>
          <a:stretch>
            <a:fillRect/>
          </a:stretch>
        </p:blipFill>
        <p:spPr>
          <a:xfrm>
            <a:off x="4652599" y="427254"/>
            <a:ext cx="2587861" cy="52622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17230" y="4970699"/>
            <a:ext cx="77572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sz="2400" b="1" dirty="0">
                <a:solidFill>
                  <a:srgbClr val="556B5D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RIMAN ID a regisztrációhoz Németh Ottó </a:t>
            </a:r>
            <a:r>
              <a:rPr lang="hu-HU" sz="2400" dirty="0"/>
              <a:t>8088568128</a:t>
            </a:r>
            <a:endParaRPr lang="en-US" sz="2400" dirty="0">
              <a:solidFill>
                <a:srgbClr val="C00000"/>
              </a:solidFill>
            </a:endParaRPr>
          </a:p>
        </p:txBody>
      </p:sp>
      <p:pic>
        <p:nvPicPr>
          <p:cNvPr id="4" name="Picture 3"/>
          <p:cNvPicPr/>
          <p:nvPr/>
        </p:nvPicPr>
        <p:blipFill>
          <a:blip r:embed="rId4"/>
          <a:stretch>
            <a:fillRect/>
          </a:stretch>
        </p:blipFill>
        <p:spPr>
          <a:xfrm>
            <a:off x="9076022" y="4002907"/>
            <a:ext cx="2680970" cy="2516505"/>
          </a:xfrm>
          <a:prstGeom prst="rect">
            <a:avLst/>
          </a:prstGeom>
        </p:spPr>
      </p:pic>
      <p:sp>
        <p:nvSpPr>
          <p:cNvPr id="7" name="Text Box 6"/>
          <p:cNvSpPr txBox="1"/>
          <p:nvPr/>
        </p:nvSpPr>
        <p:spPr>
          <a:xfrm>
            <a:off x="2063483" y="5435226"/>
            <a:ext cx="574230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altLang="en-US" dirty="0"/>
              <a:t>Rimanderma.hu</a:t>
            </a:r>
          </a:p>
          <a:p>
            <a:r>
              <a:rPr lang="hu-HU" altLang="en-US" dirty="0"/>
              <a:t>E-mail: rimanderma@gmail.com</a:t>
            </a:r>
          </a:p>
          <a:p>
            <a:r>
              <a:rPr lang="hu-HU" altLang="en-US" dirty="0"/>
              <a:t>Tel: +36 20 433 6025  </a:t>
            </a:r>
          </a:p>
        </p:txBody>
      </p:sp>
      <p:sp>
        <p:nvSpPr>
          <p:cNvPr id="6" name="Ellipszis 5">
            <a:extLst>
              <a:ext uri="{FF2B5EF4-FFF2-40B4-BE49-F238E27FC236}">
                <a16:creationId xmlns:a16="http://schemas.microsoft.com/office/drawing/2014/main" id="{14F65F49-A750-4F4A-89F5-00E964EB5B02}"/>
              </a:ext>
            </a:extLst>
          </p:cNvPr>
          <p:cNvSpPr/>
          <p:nvPr/>
        </p:nvSpPr>
        <p:spPr>
          <a:xfrm>
            <a:off x="9541043" y="4481830"/>
            <a:ext cx="1828800" cy="167833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LuminousVTI">
  <a:themeElements>
    <a:clrScheme name="Narancs–vörös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Custom 51">
      <a:majorFont>
        <a:latin typeface="Sabon Next LT"/>
        <a:ea typeface=""/>
        <a:cs typeface=""/>
      </a:majorFont>
      <a:minorFont>
        <a:latin typeface="Avenir Next L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Narancs–vörös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-téma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-téma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1754</Words>
  <Application>Microsoft Office PowerPoint</Application>
  <PresentationFormat>Szélesvásznú</PresentationFormat>
  <Paragraphs>207</Paragraphs>
  <Slides>26</Slides>
  <Notes>2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10</vt:i4>
      </vt:variant>
      <vt:variant>
        <vt:lpstr>Téma</vt:lpstr>
      </vt:variant>
      <vt:variant>
        <vt:i4>2</vt:i4>
      </vt:variant>
      <vt:variant>
        <vt:lpstr>Diacímek</vt:lpstr>
      </vt:variant>
      <vt:variant>
        <vt:i4>26</vt:i4>
      </vt:variant>
    </vt:vector>
  </HeadingPairs>
  <TitlesOfParts>
    <vt:vector size="38" baseType="lpstr">
      <vt:lpstr>Aptos</vt:lpstr>
      <vt:lpstr>Arial</vt:lpstr>
      <vt:lpstr>Avenir Next LT Pro</vt:lpstr>
      <vt:lpstr>Calibri</vt:lpstr>
      <vt:lpstr>Calibri Light</vt:lpstr>
      <vt:lpstr>Century Gothic</vt:lpstr>
      <vt:lpstr>Microsoft Sans Serif</vt:lpstr>
      <vt:lpstr>Montserrat</vt:lpstr>
      <vt:lpstr>Sabon Next LT</vt:lpstr>
      <vt:lpstr>Wingdings</vt:lpstr>
      <vt:lpstr>LuminousVTI</vt:lpstr>
      <vt:lpstr>Office Theme</vt:lpstr>
      <vt:lpstr>PowerPoint-bemutató</vt:lpstr>
      <vt:lpstr>      A RIMAN elhozta a fiatal bőr titkát! </vt:lpstr>
      <vt:lpstr>PowerPoint-bemutató</vt:lpstr>
      <vt:lpstr>PowerPoint-bemutató</vt:lpstr>
      <vt:lpstr>PowerPoint-bemutató</vt:lpstr>
      <vt:lpstr>Purecell Cleansing oil                                 Purecell olajos tisztító </vt:lpstr>
      <vt:lpstr>                                       Active Clean –Up powder Active tisztító por  (gyengéden hámlasztó) </vt:lpstr>
      <vt:lpstr>Dermatology EX Booster &amp; Serum  (BooSeBoo) hidratál és táplál </vt:lpstr>
      <vt:lpstr>Exkluzív BooSeBoo rituálé</vt:lpstr>
      <vt:lpstr>Active Cream EX</vt:lpstr>
      <vt:lpstr>Calming balance gel (gyulladás csökkentő és hidratáló) </vt:lpstr>
      <vt:lpstr>Vieton oil Mist             </vt:lpstr>
      <vt:lpstr>Vieton stick balm</vt:lpstr>
      <vt:lpstr>PowerPoint-bemutató</vt:lpstr>
      <vt:lpstr>A cég leghatékonyabb termékvonala   - Maximálisan hidratálja a bört - Visszaadja a bör rugalmasságát - Láthatóan feszesiti a bört és javitja                 annak struktúráját - Kifejzetten száraz bőrre ajánlott - Csúcskategóriás termék</vt:lpstr>
      <vt:lpstr>RADIANSOME 100  Microfluidizer Essential Toner</vt:lpstr>
      <vt:lpstr>RADIANSOME 100  mikrofluidizáló ampulla (serum)</vt:lpstr>
      <vt:lpstr>RADIANSOME 100  mikrofluidizáló krém</vt:lpstr>
      <vt:lpstr>Nanofiber Collagen olvadó maszk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  <vt:lpstr>PowerPoint-bemutató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 I M A N</dc:title>
  <dc:creator>Gabriela Eigenstetter</dc:creator>
  <cp:lastModifiedBy>Ottó</cp:lastModifiedBy>
  <cp:revision>348</cp:revision>
  <dcterms:created xsi:type="dcterms:W3CDTF">2024-11-17T22:06:00Z</dcterms:created>
  <dcterms:modified xsi:type="dcterms:W3CDTF">2025-03-16T09:55:07Z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D30E681658A849008DEFEBE95F7ECADE_12</vt:lpwstr>
  </property>
  <property fmtid="{D5CDD505-2E9C-101B-9397-08002B2CF9AE}" pid="3" name="KSOProductBuildVer">
    <vt:lpwstr>1033-12.2.0.19805</vt:lpwstr>
  </property>
</Properties>
</file>